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256" r:id="rId2"/>
    <p:sldId id="259" r:id="rId3"/>
    <p:sldId id="257" r:id="rId4"/>
    <p:sldId id="269" r:id="rId5"/>
    <p:sldId id="270" r:id="rId6"/>
    <p:sldId id="264" r:id="rId7"/>
    <p:sldId id="258" r:id="rId8"/>
    <p:sldId id="272" r:id="rId9"/>
    <p:sldId id="260" r:id="rId10"/>
    <p:sldId id="271" r:id="rId11"/>
    <p:sldId id="262" r:id="rId12"/>
    <p:sldId id="263" r:id="rId13"/>
    <p:sldId id="265" r:id="rId14"/>
    <p:sldId id="266" r:id="rId15"/>
    <p:sldId id="267" r:id="rId16"/>
    <p:sldId id="278" r:id="rId17"/>
    <p:sldId id="277" r:id="rId18"/>
    <p:sldId id="294" r:id="rId19"/>
    <p:sldId id="279" r:id="rId20"/>
    <p:sldId id="291" r:id="rId21"/>
    <p:sldId id="276" r:id="rId22"/>
    <p:sldId id="280" r:id="rId23"/>
    <p:sldId id="281" r:id="rId24"/>
    <p:sldId id="282" r:id="rId25"/>
    <p:sldId id="293" r:id="rId26"/>
    <p:sldId id="283" r:id="rId27"/>
    <p:sldId id="284" r:id="rId28"/>
    <p:sldId id="286" r:id="rId29"/>
    <p:sldId id="285" r:id="rId30"/>
    <p:sldId id="287" r:id="rId31"/>
    <p:sldId id="292" r:id="rId32"/>
    <p:sldId id="289" r:id="rId33"/>
    <p:sldId id="288" r:id="rId34"/>
    <p:sldId id="295" r:id="rId35"/>
    <p:sldId id="290" r:id="rId36"/>
    <p:sldId id="275" r:id="rId37"/>
    <p:sldId id="274" r:id="rId38"/>
    <p:sldId id="268" r:id="rId39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D4ECCBD8-9F20-4E46-A804-D3660EA4DAE2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0C78A0CD-2AC2-4116-918B-D36C7FCC2E8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F2EBE24D-9DDF-45C2-A737-AAA6D64B3C10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ADAF16A9-EDDF-4174-8653-2D89200751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F16A9-EDDF-4174-8653-2D892007515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AF16A9-EDDF-4174-8653-2D892007515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4F75A-D538-4887-8245-380479EC2BC5}" type="datetimeFigureOut">
              <a:rPr lang="en-US" smtClean="0"/>
              <a:pPr/>
              <a:t>11/23/2011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0C318-F560-499B-85B3-EA6BC1C54E0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arol.liss@timberlane.ne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caliss.wikispaced.com/" TargetMode="External"/><Relationship Id="rId5" Type="http://schemas.openxmlformats.org/officeDocument/2006/relationships/hyperlink" Target="mailto:Christian.lizier@timberlane.net" TargetMode="External"/><Relationship Id="rId4" Type="http://schemas.openxmlformats.org/officeDocument/2006/relationships/hyperlink" Target="mailto:Lois.Paul@timberlane.net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gif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6.png"/><Relationship Id="rId7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alice.org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ice.org/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hyperlink" Target="http://www.cs.duke.edu/csed/alice09/" TargetMode="External"/><Relationship Id="rId4" Type="http://schemas.openxmlformats.org/officeDocument/2006/relationships/hyperlink" Target="http://www.ed2go.com/erating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049" name="Picture 1" descr="alice gif"/>
          <p:cNvPicPr>
            <a:picLocks noChangeAspect="1" noChangeArrowheads="1"/>
          </p:cNvPicPr>
          <p:nvPr/>
        </p:nvPicPr>
        <p:blipFill>
          <a:blip r:embed="rId2" cstate="print"/>
          <a:srcRect l="8129" r="25426"/>
          <a:stretch>
            <a:fillRect/>
          </a:stretch>
        </p:blipFill>
        <p:spPr bwMode="auto">
          <a:xfrm>
            <a:off x="7086600" y="457200"/>
            <a:ext cx="1295400" cy="19812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28600" y="3124200"/>
            <a:ext cx="89154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Presenter: </a:t>
            </a:r>
            <a:r>
              <a:rPr lang="en-US" sz="2400" dirty="0" smtClean="0"/>
              <a:t>		</a:t>
            </a:r>
            <a:r>
              <a:rPr lang="en-US" sz="2400" b="1" dirty="0" smtClean="0"/>
              <a:t>Carol Liss   </a:t>
            </a:r>
            <a:r>
              <a:rPr lang="en-US" sz="2400" dirty="0" smtClean="0">
                <a:hlinkClick r:id="rId3"/>
              </a:rPr>
              <a:t>Carol.Liss@timberlane.net</a:t>
            </a:r>
            <a:endParaRPr lang="en-US" sz="2400" dirty="0" smtClean="0"/>
          </a:p>
          <a:p>
            <a:r>
              <a:rPr lang="en-US" sz="2800" dirty="0" smtClean="0"/>
              <a:t>			     </a:t>
            </a:r>
            <a:r>
              <a:rPr lang="en-US" sz="2400" dirty="0" err="1" smtClean="0"/>
              <a:t>Timberlane</a:t>
            </a:r>
            <a:r>
              <a:rPr lang="en-US" sz="2400" dirty="0" smtClean="0"/>
              <a:t> Regional Middle School  </a:t>
            </a:r>
            <a:br>
              <a:rPr lang="en-US" sz="2400" dirty="0" smtClean="0"/>
            </a:br>
            <a:r>
              <a:rPr lang="en-US" sz="2400" dirty="0" smtClean="0"/>
              <a:t>			      6</a:t>
            </a:r>
            <a:r>
              <a:rPr lang="en-US" sz="2400" baseline="30000" dirty="0" smtClean="0"/>
              <a:t>th   </a:t>
            </a:r>
            <a:r>
              <a:rPr lang="en-US" sz="2400" dirty="0" smtClean="0"/>
              <a:t>and 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grade Tech. Educator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400" dirty="0" smtClean="0"/>
              <a:t> </a:t>
            </a:r>
            <a:r>
              <a:rPr lang="en-US" sz="2400" b="1" dirty="0" smtClean="0"/>
              <a:t>Co presenters:  	Lois Paul  </a:t>
            </a:r>
            <a:r>
              <a:rPr lang="en-US" sz="2400" dirty="0" smtClean="0"/>
              <a:t>Technology Integrator   				 	      </a:t>
            </a:r>
            <a:r>
              <a:rPr lang="en-US" sz="2400" dirty="0" smtClean="0">
                <a:hlinkClick r:id="rId4"/>
              </a:rPr>
              <a:t>Lois.Paul@timberlane.net</a:t>
            </a:r>
            <a:endParaRPr lang="en-US" sz="2400" dirty="0" smtClean="0"/>
          </a:p>
          <a:p>
            <a:r>
              <a:rPr lang="en-US" sz="2400" dirty="0" smtClean="0"/>
              <a:t>		   	</a:t>
            </a:r>
            <a:r>
              <a:rPr lang="en-US" sz="2400" b="1" dirty="0" smtClean="0"/>
              <a:t>Christian </a:t>
            </a:r>
            <a:r>
              <a:rPr lang="en-US" sz="2400" b="1" dirty="0" err="1" smtClean="0"/>
              <a:t>Lizier</a:t>
            </a:r>
            <a:r>
              <a:rPr lang="en-US" sz="2400" b="1" dirty="0" smtClean="0"/>
              <a:t> </a:t>
            </a:r>
            <a:r>
              <a:rPr lang="en-US" sz="2400" dirty="0" smtClean="0">
                <a:hlinkClick r:id="rId5"/>
              </a:rPr>
              <a:t>Christian.Lizier@timberlane.net</a:t>
            </a:r>
            <a:endParaRPr lang="en-US" sz="2400" dirty="0" smtClean="0"/>
          </a:p>
          <a:p>
            <a:r>
              <a:rPr lang="en-US" sz="2400" dirty="0" smtClean="0"/>
              <a:t>		   	      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and 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 grade Tech. Educator 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7239000" y="2438400"/>
            <a:ext cx="10022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Alice.org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04800" y="386477"/>
            <a:ext cx="6532558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Welcome </a:t>
            </a:r>
            <a:r>
              <a:rPr kumimoji="0" lang="en-US" sz="36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to</a:t>
            </a:r>
            <a:r>
              <a:rPr kumimoji="0" lang="en-US" sz="5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br>
              <a:rPr kumimoji="0" lang="en-US" sz="5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5400" b="1" i="0" u="none" strike="noStrike" cap="none" spc="0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Alice Programming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cs typeface="Arial" pitchFamily="34" charset="0"/>
              </a:rPr>
              <a:t>An Introduction</a:t>
            </a:r>
            <a:endParaRPr lang="en-US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600" y="6070937"/>
            <a:ext cx="689163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Download material   at   </a:t>
            </a:r>
            <a:r>
              <a:rPr lang="en-US" sz="2400" dirty="0" smtClean="0">
                <a:hlinkClick r:id="rId6"/>
              </a:rPr>
              <a:t>http://caliss.wikispaces.com</a:t>
            </a:r>
            <a:endParaRPr lang="en-US" sz="2400" dirty="0" smtClean="0"/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0-05-26 at 10.38.52 A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02125" y="1795463"/>
            <a:ext cx="4349750" cy="3233737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pic>
        <p:nvPicPr>
          <p:cNvPr id="4" name="Picture 3" descr="Screen shot 2010-05-26 at 10.38.02 A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364" y="1182688"/>
            <a:ext cx="3158849" cy="2627312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>
            <a:off x="3657600" y="3810000"/>
            <a:ext cx="538162" cy="4191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376238" y="1066800"/>
            <a:ext cx="609600" cy="5334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909638" y="2590800"/>
            <a:ext cx="20574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010400" y="4711700"/>
            <a:ext cx="773113" cy="27305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57800" y="3994150"/>
            <a:ext cx="153349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/>
              <a:t>My first world</a:t>
            </a:r>
            <a:endParaRPr lang="en-US" b="1" dirty="0"/>
          </a:p>
        </p:txBody>
      </p:sp>
      <p:sp>
        <p:nvSpPr>
          <p:cNvPr id="11" name="Rectangle 10"/>
          <p:cNvSpPr/>
          <p:nvPr/>
        </p:nvSpPr>
        <p:spPr bwMode="auto">
          <a:xfrm>
            <a:off x="5257800" y="3994150"/>
            <a:ext cx="1828800" cy="3159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7200" y="259259"/>
            <a:ext cx="5943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Save your world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228600" y="4863405"/>
            <a:ext cx="7772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Save your world often. 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Alice will remind you to save your world every </a:t>
            </a:r>
            <a:r>
              <a:rPr kumimoji="0" lang="en-US" sz="28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15 minutes.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1" descr="Screen shot 2010-05-26 at 11.15.52 A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348805"/>
            <a:ext cx="2879725" cy="3983037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pic>
        <p:nvPicPr>
          <p:cNvPr id="13" name="Picture 12" descr="Screen shot 2010-05-26 at 11.16.08 A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65388" y="2348805"/>
            <a:ext cx="2876550" cy="1804987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14" name="TextBox 8"/>
          <p:cNvSpPr txBox="1">
            <a:spLocks noChangeArrowheads="1"/>
          </p:cNvSpPr>
          <p:nvPr/>
        </p:nvSpPr>
        <p:spPr bwMode="auto">
          <a:xfrm>
            <a:off x="533400" y="5015805"/>
            <a:ext cx="4724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Calibri" charset="0"/>
              </a:rPr>
              <a:t>Click on the </a:t>
            </a:r>
            <a:r>
              <a:rPr lang="en-US" sz="2800" dirty="0">
                <a:solidFill>
                  <a:schemeClr val="accent6"/>
                </a:solidFill>
                <a:latin typeface="Calibri" charset="0"/>
              </a:rPr>
              <a:t>more controls </a:t>
            </a:r>
            <a:endParaRPr lang="en-US" sz="2800" dirty="0" smtClean="0">
              <a:solidFill>
                <a:schemeClr val="accent6"/>
              </a:solidFill>
              <a:latin typeface="Calibri" charset="0"/>
            </a:endParaRPr>
          </a:p>
          <a:p>
            <a:endParaRPr lang="en-US" sz="2800" dirty="0" smtClean="0">
              <a:latin typeface="Calibri" charset="0"/>
            </a:endParaRPr>
          </a:p>
          <a:p>
            <a:r>
              <a:rPr lang="en-US" sz="2800" dirty="0" smtClean="0">
                <a:latin typeface="Calibri" charset="0"/>
              </a:rPr>
              <a:t>Select </a:t>
            </a:r>
            <a:r>
              <a:rPr lang="en-US" sz="2800" dirty="0">
                <a:solidFill>
                  <a:schemeClr val="accent6"/>
                </a:solidFill>
                <a:latin typeface="Calibri" charset="0"/>
              </a:rPr>
              <a:t>drop dummy at camera.</a:t>
            </a:r>
          </a:p>
        </p:txBody>
      </p:sp>
      <p:sp>
        <p:nvSpPr>
          <p:cNvPr id="15" name="Bent-Up Arrow 14"/>
          <p:cNvSpPr/>
          <p:nvPr/>
        </p:nvSpPr>
        <p:spPr>
          <a:xfrm rot="5400000">
            <a:off x="3879851" y="3294954"/>
            <a:ext cx="576262" cy="2589213"/>
          </a:xfrm>
          <a:prstGeom prst="bentUp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2498725" y="3818830"/>
            <a:ext cx="1730375" cy="212725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ectangle 16"/>
          <p:cNvSpPr/>
          <p:nvPr/>
        </p:nvSpPr>
        <p:spPr bwMode="auto">
          <a:xfrm>
            <a:off x="5740400" y="4588767"/>
            <a:ext cx="2778125" cy="34131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57200" y="22860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Saving a view  (dummy objects)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304800" y="1066800"/>
            <a:ext cx="838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Before you move any</a:t>
            </a:r>
            <a:r>
              <a:rPr kumimoji="0" lang="en-US" sz="280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objects, ground, etc.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save </a:t>
            </a:r>
            <a:r>
              <a:rPr lang="en-US" sz="28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the </a:t>
            </a:r>
            <a:r>
              <a:rPr lang="en-US" sz="2800" baseline="0" dirty="0" smtClean="0">
                <a:latin typeface="Arial" pitchFamily="34" charset="0"/>
                <a:cs typeface="Arial" pitchFamily="34" charset="0"/>
              </a:rPr>
              <a:t>Original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Scene….</a:t>
            </a:r>
            <a:endParaRPr kumimoji="0" lang="en-US" sz="28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reen shot 2010-06-01 at 10.44.15 AM.png"/>
          <p:cNvPicPr>
            <a:picLocks noChangeAspect="1"/>
          </p:cNvPicPr>
          <p:nvPr/>
        </p:nvPicPr>
        <p:blipFill>
          <a:blip r:embed="rId2" cstate="print"/>
          <a:srcRect t="74352" r="24882"/>
          <a:stretch>
            <a:fillRect/>
          </a:stretch>
        </p:blipFill>
        <p:spPr bwMode="auto">
          <a:xfrm>
            <a:off x="5292725" y="2489200"/>
            <a:ext cx="2784475" cy="863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pic>
        <p:nvPicPr>
          <p:cNvPr id="8" name="Picture 7" descr="Screen shot 2010-05-26 at 11.16.34 AM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1875" y="1143000"/>
            <a:ext cx="3355975" cy="210185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3400" y="3581400"/>
            <a:ext cx="86106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 charset="0"/>
              </a:rPr>
              <a:t>A new Folder appears called </a:t>
            </a:r>
            <a:r>
              <a:rPr lang="en-US" sz="2400" b="1" dirty="0">
                <a:solidFill>
                  <a:schemeClr val="accent6"/>
                </a:solidFill>
                <a:latin typeface="Calibri" charset="0"/>
              </a:rPr>
              <a:t>Dummy </a:t>
            </a:r>
            <a:r>
              <a:rPr lang="en-US" sz="2400" b="1" dirty="0" smtClean="0">
                <a:solidFill>
                  <a:schemeClr val="accent6"/>
                </a:solidFill>
                <a:latin typeface="Calibri" charset="0"/>
              </a:rPr>
              <a:t>Objects. </a:t>
            </a:r>
          </a:p>
          <a:p>
            <a:r>
              <a:rPr lang="en-US" sz="2400" dirty="0" smtClean="0">
                <a:latin typeface="Calibri" charset="0"/>
              </a:rPr>
              <a:t>Right </a:t>
            </a:r>
            <a:r>
              <a:rPr lang="en-US" sz="2400" dirty="0">
                <a:latin typeface="Calibri" charset="0"/>
              </a:rPr>
              <a:t>click it and</a:t>
            </a:r>
            <a:r>
              <a:rPr lang="en-US" sz="2400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sz="2400" b="1" dirty="0">
                <a:solidFill>
                  <a:schemeClr val="accent6"/>
                </a:solidFill>
                <a:latin typeface="Calibri" charset="0"/>
              </a:rPr>
              <a:t>rename it </a:t>
            </a:r>
            <a:r>
              <a:rPr lang="en-US" sz="2400" b="1" dirty="0" err="1">
                <a:solidFill>
                  <a:schemeClr val="accent6"/>
                </a:solidFill>
                <a:latin typeface="Calibri" charset="0"/>
              </a:rPr>
              <a:t>cameraViews</a:t>
            </a:r>
            <a:r>
              <a:rPr lang="en-US" sz="2400" b="1" dirty="0">
                <a:solidFill>
                  <a:schemeClr val="accent6"/>
                </a:solidFill>
                <a:latin typeface="Calibri" charset="0"/>
              </a:rPr>
              <a:t>. </a:t>
            </a:r>
            <a:endParaRPr lang="en-US" sz="2400" b="1" dirty="0" smtClean="0">
              <a:solidFill>
                <a:schemeClr val="accent6"/>
              </a:solidFill>
              <a:latin typeface="Calibri" charset="0"/>
            </a:endParaRPr>
          </a:p>
          <a:p>
            <a:r>
              <a:rPr lang="en-US" sz="2400" dirty="0" smtClean="0">
                <a:latin typeface="Calibri" charset="0"/>
              </a:rPr>
              <a:t>Open </a:t>
            </a:r>
            <a:r>
              <a:rPr lang="en-US" sz="2400" dirty="0">
                <a:latin typeface="Calibri" charset="0"/>
              </a:rPr>
              <a:t>the folder by clicking on the </a:t>
            </a:r>
            <a:r>
              <a:rPr lang="en-US" sz="4000" dirty="0">
                <a:solidFill>
                  <a:srgbClr val="FF0000"/>
                </a:solidFill>
                <a:latin typeface="Calibri" charset="0"/>
              </a:rPr>
              <a:t>+</a:t>
            </a:r>
            <a:r>
              <a:rPr lang="en-US" sz="2400" dirty="0">
                <a:latin typeface="Calibri" charset="0"/>
              </a:rPr>
              <a:t> next to it. </a:t>
            </a:r>
            <a:endParaRPr lang="en-US" sz="2400" dirty="0" smtClean="0">
              <a:latin typeface="Calibri" charset="0"/>
            </a:endParaRPr>
          </a:p>
          <a:p>
            <a:r>
              <a:rPr lang="en-US" sz="2400" dirty="0" smtClean="0">
                <a:latin typeface="Calibri" charset="0"/>
              </a:rPr>
              <a:t>Right </a:t>
            </a:r>
            <a:r>
              <a:rPr lang="en-US" sz="2400" dirty="0">
                <a:latin typeface="Calibri" charset="0"/>
              </a:rPr>
              <a:t>click on the dummy object inside and </a:t>
            </a:r>
            <a:r>
              <a:rPr lang="en-US" sz="2400" dirty="0">
                <a:solidFill>
                  <a:schemeClr val="accent6"/>
                </a:solidFill>
                <a:latin typeface="Calibri" charset="0"/>
              </a:rPr>
              <a:t>rename it </a:t>
            </a:r>
            <a:r>
              <a:rPr lang="en-US" sz="2400" dirty="0" err="1">
                <a:solidFill>
                  <a:schemeClr val="accent6"/>
                </a:solidFill>
                <a:latin typeface="Calibri" charset="0"/>
              </a:rPr>
              <a:t>originalView</a:t>
            </a:r>
            <a:r>
              <a:rPr lang="en-US" sz="2400" dirty="0">
                <a:solidFill>
                  <a:schemeClr val="accent6"/>
                </a:solidFill>
                <a:latin typeface="Calibri" charset="0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1373188" y="2557463"/>
            <a:ext cx="1927225" cy="57943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1041400" y="2520950"/>
            <a:ext cx="254000" cy="271463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5630863" y="2597150"/>
            <a:ext cx="2120900" cy="75565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457200" y="228601"/>
            <a:ext cx="624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Renaming objects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4495800" y="2743200"/>
            <a:ext cx="685800" cy="4191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57200" y="228601"/>
            <a:ext cx="624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Positioning Tools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1143000"/>
            <a:ext cx="3124200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 smtClean="0">
              <a:latin typeface="Calibri" charset="0"/>
            </a:endParaRPr>
          </a:p>
          <a:p>
            <a:r>
              <a:rPr lang="en-US" sz="2800" dirty="0" smtClean="0">
                <a:latin typeface="Calibri" charset="0"/>
              </a:rPr>
              <a:t>1. Click on the tool that you want </a:t>
            </a:r>
          </a:p>
          <a:p>
            <a:r>
              <a:rPr lang="en-US" sz="2800" dirty="0" smtClean="0">
                <a:latin typeface="Calibri" charset="0"/>
              </a:rPr>
              <a:t>2. Click &amp; hold on the object you want to position. </a:t>
            </a:r>
            <a:br>
              <a:rPr lang="en-US" sz="2800" dirty="0" smtClean="0">
                <a:latin typeface="Calibri" charset="0"/>
              </a:rPr>
            </a:br>
            <a:r>
              <a:rPr lang="en-US" sz="2800" dirty="0" smtClean="0">
                <a:latin typeface="Calibri" charset="0"/>
              </a:rPr>
              <a:t>3. Move the mouse to  position the object. </a:t>
            </a:r>
          </a:p>
          <a:p>
            <a:endParaRPr lang="en-US" sz="2800" dirty="0" smtClean="0">
              <a:solidFill>
                <a:srgbClr val="FF0000"/>
              </a:solidFill>
              <a:latin typeface="Calibri" charset="0"/>
            </a:endParaRPr>
          </a:p>
          <a:p>
            <a:r>
              <a:rPr lang="en-US" sz="2800" dirty="0" smtClean="0">
                <a:latin typeface="Calibri" charset="0"/>
              </a:rPr>
              <a:t>Fix mistakes with</a:t>
            </a:r>
          </a:p>
          <a:p>
            <a:r>
              <a:rPr lang="en-US" sz="2800" dirty="0" smtClean="0">
                <a:solidFill>
                  <a:srgbClr val="FF0000"/>
                </a:solidFill>
                <a:latin typeface="Calibri" charset="0"/>
              </a:rPr>
              <a:t>Undo</a:t>
            </a:r>
            <a:endParaRPr lang="en-US" sz="2800" dirty="0">
              <a:latin typeface="Calibri" charset="0"/>
            </a:endParaRPr>
          </a:p>
        </p:txBody>
      </p:sp>
      <p:pic>
        <p:nvPicPr>
          <p:cNvPr id="8" name="Picture 7" descr="Screen shot 2010-05-26 at 1.32.44 PM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5791200"/>
            <a:ext cx="1355124" cy="5334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810000" y="1752600"/>
          <a:ext cx="5105401" cy="4918710"/>
        </p:xfrm>
        <a:graphic>
          <a:graphicData uri="http://schemas.openxmlformats.org/drawingml/2006/table">
            <a:tbl>
              <a:tblPr/>
              <a:tblGrid>
                <a:gridCol w="684230"/>
                <a:gridCol w="947394"/>
                <a:gridCol w="3473777"/>
              </a:tblGrid>
              <a:tr h="6096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 smtClean="0">
                          <a:latin typeface="Arial"/>
                          <a:ea typeface="Times New Roman"/>
                          <a:cs typeface="Times New Roman"/>
                        </a:rPr>
                        <a:t> Image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>
                          <a:latin typeface="Arial"/>
                          <a:ea typeface="Times New Roman"/>
                          <a:cs typeface="Times New Roman"/>
                        </a:rPr>
                        <a:t>Name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b="1" dirty="0">
                          <a:latin typeface="Arial"/>
                          <a:ea typeface="Times New Roman"/>
                          <a:cs typeface="Times New Roman"/>
                        </a:rPr>
                        <a:t>Function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D7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Pointer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Moves the object in any direction along the ground.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Vertical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Moves the object up or down.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Turn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Move left or right about its center point.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Rotate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Rotates the object forward or backward about its center.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Tumble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Rotates the object in any direction, keeping the center point fixed.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Resize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Changes the size of the object, keeping the center point fixed.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endParaRPr lang="en-US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400" dirty="0">
                          <a:latin typeface="Arial"/>
                          <a:ea typeface="Times New Roman"/>
                          <a:cs typeface="Times New Roman"/>
                        </a:rPr>
                        <a:t>Duplicate Tool </a:t>
                      </a:r>
                      <a:endParaRPr lang="en-US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Arial"/>
                          <a:ea typeface="Times New Roman"/>
                          <a:cs typeface="Times New Roman"/>
                        </a:rPr>
                        <a:t>Creates an exact copy of the object. </a:t>
                      </a:r>
                      <a:endParaRPr lang="en-US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575" marR="28575" marT="28575" marB="28575" anchor="ctr">
                    <a:lnL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D7D7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F4FF"/>
                    </a:solidFill>
                  </a:tcPr>
                </a:tc>
              </a:tr>
            </a:tbl>
          </a:graphicData>
        </a:graphic>
      </p:graphicFrame>
      <p:pic>
        <p:nvPicPr>
          <p:cNvPr id="10247" name="Picture 7" descr="pointer to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6200" y="2438400"/>
            <a:ext cx="533400" cy="533400"/>
          </a:xfrm>
          <a:prstGeom prst="rect">
            <a:avLst/>
          </a:prstGeom>
          <a:noFill/>
        </p:spPr>
      </p:pic>
      <p:pic>
        <p:nvPicPr>
          <p:cNvPr id="10246" name="Picture 6" descr="vertical too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3048000"/>
            <a:ext cx="533400" cy="533400"/>
          </a:xfrm>
          <a:prstGeom prst="rect">
            <a:avLst/>
          </a:prstGeom>
          <a:noFill/>
        </p:spPr>
      </p:pic>
      <p:pic>
        <p:nvPicPr>
          <p:cNvPr id="10245" name="Picture 5" descr="turn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3657600"/>
            <a:ext cx="533400" cy="533400"/>
          </a:xfrm>
          <a:prstGeom prst="rect">
            <a:avLst/>
          </a:prstGeom>
          <a:noFill/>
        </p:spPr>
      </p:pic>
      <p:pic>
        <p:nvPicPr>
          <p:cNvPr id="10244" name="Picture 4" descr="rotate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86200" y="4267200"/>
            <a:ext cx="533400" cy="533400"/>
          </a:xfrm>
          <a:prstGeom prst="rect">
            <a:avLst/>
          </a:prstGeom>
          <a:noFill/>
        </p:spPr>
      </p:pic>
      <p:pic>
        <p:nvPicPr>
          <p:cNvPr id="10243" name="Picture 3" descr="tumble too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6200" y="4876800"/>
            <a:ext cx="533400" cy="533400"/>
          </a:xfrm>
          <a:prstGeom prst="rect">
            <a:avLst/>
          </a:prstGeom>
          <a:noFill/>
        </p:spPr>
      </p:pic>
      <p:pic>
        <p:nvPicPr>
          <p:cNvPr id="10242" name="Picture 2" descr="resize too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886200" y="5486400"/>
            <a:ext cx="533400" cy="533400"/>
          </a:xfrm>
          <a:prstGeom prst="rect">
            <a:avLst/>
          </a:prstGeom>
          <a:noFill/>
        </p:spPr>
      </p:pic>
      <p:pic>
        <p:nvPicPr>
          <p:cNvPr id="10241" name="pointer" descr="duplicate too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86200" y="6019800"/>
            <a:ext cx="533400" cy="533400"/>
          </a:xfrm>
          <a:prstGeom prst="rect">
            <a:avLst/>
          </a:prstGeom>
          <a:noFill/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30480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6" name="Picture 15" descr="Screen shot 2010-06-01 at 10.58.12 AM.png"/>
          <p:cNvPicPr>
            <a:picLocks noChangeAspect="1"/>
          </p:cNvPicPr>
          <p:nvPr/>
        </p:nvPicPr>
        <p:blipFill>
          <a:blip r:embed="rId9" cstate="print"/>
          <a:srcRect b="26923"/>
          <a:stretch>
            <a:fillRect/>
          </a:stretch>
        </p:blipFill>
        <p:spPr bwMode="auto">
          <a:xfrm>
            <a:off x="6172200" y="381000"/>
            <a:ext cx="2667000" cy="1371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2" cstate="print"/>
          <a:srcRect l="31875" t="24219" r="35625" b="45312"/>
          <a:stretch>
            <a:fillRect/>
          </a:stretch>
        </p:blipFill>
        <p:spPr bwMode="auto">
          <a:xfrm>
            <a:off x="3505200" y="1371600"/>
            <a:ext cx="51308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228601"/>
            <a:ext cx="624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Set up your scene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143000"/>
            <a:ext cx="31242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Move girl</a:t>
            </a: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Turn girl</a:t>
            </a:r>
            <a:br>
              <a:rPr lang="en-US" sz="2800" dirty="0" smtClean="0">
                <a:latin typeface="Calibri" charset="0"/>
              </a:rPr>
            </a:br>
            <a:endParaRPr lang="en-US" sz="2800" dirty="0" smtClean="0">
              <a:latin typeface="Calibri" charset="0"/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Move guy</a:t>
            </a: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Turn guy</a:t>
            </a:r>
            <a:br>
              <a:rPr lang="en-US" sz="2800" dirty="0" smtClean="0">
                <a:latin typeface="Calibri" charset="0"/>
              </a:rPr>
            </a:br>
            <a:endParaRPr lang="en-US" sz="2800" dirty="0" smtClean="0">
              <a:latin typeface="Calibri" charset="0"/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Move car</a:t>
            </a: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Enlarge the car</a:t>
            </a: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Move car up</a:t>
            </a:r>
          </a:p>
          <a:p>
            <a:pPr marL="342900" indent="-342900">
              <a:buAutoNum type="arabicPeriod"/>
            </a:pPr>
            <a:endParaRPr lang="en-US" sz="2800" dirty="0" smtClean="0">
              <a:latin typeface="Calibri" charset="0"/>
            </a:endParaRP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Enlarge cone</a:t>
            </a:r>
          </a:p>
          <a:p>
            <a:pPr marL="342900" indent="-342900">
              <a:buAutoNum type="arabicPeriod"/>
            </a:pPr>
            <a:r>
              <a:rPr lang="en-US" sz="2800" dirty="0" smtClean="0">
                <a:latin typeface="Calibri" charset="0"/>
              </a:rPr>
              <a:t>Move cone back</a:t>
            </a:r>
            <a:endParaRPr lang="en-US" sz="2800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267200" y="5366266"/>
            <a:ext cx="42672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10"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File / SAVE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10"/>
              <a:tabLst/>
            </a:pPr>
            <a:r>
              <a:rPr lang="en-US" sz="32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Click Done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l="77455" t="59225" r="16250" b="33264"/>
          <a:stretch>
            <a:fillRect/>
          </a:stretch>
        </p:blipFill>
        <p:spPr bwMode="auto">
          <a:xfrm>
            <a:off x="7239000" y="5715000"/>
            <a:ext cx="95794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creen shot 2010-06-01 at 10.58.12 AM.png"/>
          <p:cNvPicPr>
            <a:picLocks noChangeAspect="1"/>
          </p:cNvPicPr>
          <p:nvPr/>
        </p:nvPicPr>
        <p:blipFill>
          <a:blip r:embed="rId4" cstate="print"/>
          <a:srcRect b="26923"/>
          <a:stretch>
            <a:fillRect/>
          </a:stretch>
        </p:blipFill>
        <p:spPr bwMode="auto">
          <a:xfrm>
            <a:off x="5943600" y="457200"/>
            <a:ext cx="2667000" cy="1371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pic>
        <p:nvPicPr>
          <p:cNvPr id="9" name="Picture 7" descr="pointer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143000"/>
            <a:ext cx="533400" cy="533400"/>
          </a:xfrm>
          <a:prstGeom prst="rect">
            <a:avLst/>
          </a:prstGeom>
          <a:noFill/>
        </p:spPr>
      </p:pic>
      <p:pic>
        <p:nvPicPr>
          <p:cNvPr id="10" name="Picture 6" descr="vertical tool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4648200"/>
            <a:ext cx="533400" cy="533400"/>
          </a:xfrm>
          <a:prstGeom prst="rect">
            <a:avLst/>
          </a:prstGeom>
          <a:noFill/>
        </p:spPr>
      </p:pic>
      <p:pic>
        <p:nvPicPr>
          <p:cNvPr id="11" name="Picture 5" descr="turn too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1600200"/>
            <a:ext cx="533400" cy="533400"/>
          </a:xfrm>
          <a:prstGeom prst="rect">
            <a:avLst/>
          </a:prstGeom>
          <a:noFill/>
        </p:spPr>
      </p:pic>
      <p:pic>
        <p:nvPicPr>
          <p:cNvPr id="14" name="Picture 2" descr="resize too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5334000"/>
            <a:ext cx="533400" cy="533400"/>
          </a:xfrm>
          <a:prstGeom prst="rect">
            <a:avLst/>
          </a:prstGeom>
          <a:noFill/>
        </p:spPr>
      </p:pic>
      <p:pic>
        <p:nvPicPr>
          <p:cNvPr id="16" name="Picture 7" descr="pointer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2362200"/>
            <a:ext cx="533400" cy="533400"/>
          </a:xfrm>
          <a:prstGeom prst="rect">
            <a:avLst/>
          </a:prstGeom>
          <a:noFill/>
        </p:spPr>
      </p:pic>
      <p:pic>
        <p:nvPicPr>
          <p:cNvPr id="17" name="Picture 7" descr="pointer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3733800"/>
            <a:ext cx="533400" cy="533400"/>
          </a:xfrm>
          <a:prstGeom prst="rect">
            <a:avLst/>
          </a:prstGeom>
          <a:noFill/>
        </p:spPr>
      </p:pic>
      <p:pic>
        <p:nvPicPr>
          <p:cNvPr id="18" name="Picture 2" descr="resize too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4191000"/>
            <a:ext cx="533400" cy="533400"/>
          </a:xfrm>
          <a:prstGeom prst="rect">
            <a:avLst/>
          </a:prstGeom>
          <a:noFill/>
        </p:spPr>
      </p:pic>
      <p:pic>
        <p:nvPicPr>
          <p:cNvPr id="19" name="Picture 5" descr="turn too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2895600"/>
            <a:ext cx="533400" cy="533400"/>
          </a:xfrm>
          <a:prstGeom prst="rect">
            <a:avLst/>
          </a:prstGeom>
          <a:noFill/>
        </p:spPr>
      </p:pic>
      <p:pic>
        <p:nvPicPr>
          <p:cNvPr id="20" name="Picture 7" descr="pointer too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5867400"/>
            <a:ext cx="533400" cy="53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 l="11250" t="17969" r="36875" b="10937"/>
          <a:stretch>
            <a:fillRect/>
          </a:stretch>
        </p:blipFill>
        <p:spPr bwMode="auto">
          <a:xfrm>
            <a:off x="4038600" y="1524000"/>
            <a:ext cx="4656574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3400" y="228601"/>
            <a:ext cx="624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Properties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33400" y="838200"/>
            <a:ext cx="6553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Calibri" charset="0"/>
              </a:rPr>
              <a:t>Every object has properties</a:t>
            </a:r>
            <a:endParaRPr lang="en-US" sz="4000" dirty="0"/>
          </a:p>
        </p:txBody>
      </p:sp>
      <p:sp>
        <p:nvSpPr>
          <p:cNvPr id="6" name="Rectangle 5"/>
          <p:cNvSpPr/>
          <p:nvPr/>
        </p:nvSpPr>
        <p:spPr>
          <a:xfrm>
            <a:off x="457200" y="1600200"/>
            <a:ext cx="32004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latin typeface="Calibri" charset="0"/>
              </a:rPr>
              <a:t>You can change properties in the beginning of the world or drag them in the editing page when you want them to change.</a:t>
            </a:r>
            <a:endParaRPr lang="en-US" sz="2400" dirty="0"/>
          </a:p>
        </p:txBody>
      </p:sp>
      <p:sp>
        <p:nvSpPr>
          <p:cNvPr id="7" name="Rectangle 6"/>
          <p:cNvSpPr/>
          <p:nvPr/>
        </p:nvSpPr>
        <p:spPr>
          <a:xfrm>
            <a:off x="304800" y="3928408"/>
            <a:ext cx="3657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en-US" sz="3600" dirty="0" smtClean="0">
                <a:latin typeface="Calibri" charset="0"/>
              </a:rPr>
              <a:t>1. </a:t>
            </a:r>
            <a:r>
              <a:rPr lang="en-US" sz="2800" dirty="0" smtClean="0">
                <a:latin typeface="Calibri" charset="0"/>
              </a:rPr>
              <a:t>Click on the Cone.</a:t>
            </a:r>
          </a:p>
          <a:p>
            <a:r>
              <a:rPr lang="en-US" sz="2800" dirty="0" smtClean="0">
                <a:latin typeface="Calibri" charset="0"/>
              </a:rPr>
              <a:t>2.  Click Properties</a:t>
            </a:r>
            <a:br>
              <a:rPr lang="en-US" sz="2800" dirty="0" smtClean="0">
                <a:latin typeface="Calibri" charset="0"/>
              </a:rPr>
            </a:br>
            <a:r>
              <a:rPr lang="en-US" sz="2800" dirty="0" smtClean="0">
                <a:latin typeface="Calibri" charset="0"/>
              </a:rPr>
              <a:t>3.  Change the </a:t>
            </a:r>
            <a:br>
              <a:rPr lang="en-US" sz="2800" dirty="0" smtClean="0">
                <a:latin typeface="Calibri" charset="0"/>
              </a:rPr>
            </a:br>
            <a:r>
              <a:rPr lang="en-US" sz="2800" dirty="0" smtClean="0">
                <a:latin typeface="Calibri" charset="0"/>
              </a:rPr>
              <a:t>      color of the cone.</a:t>
            </a:r>
            <a:endParaRPr lang="en-US" sz="2800" dirty="0"/>
          </a:p>
        </p:txBody>
      </p:sp>
      <p:sp>
        <p:nvSpPr>
          <p:cNvPr id="8" name="Right Arrow 7"/>
          <p:cNvSpPr/>
          <p:nvPr/>
        </p:nvSpPr>
        <p:spPr>
          <a:xfrm rot="20228841">
            <a:off x="3401567" y="4645271"/>
            <a:ext cx="892955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733800" y="2667000"/>
            <a:ext cx="1219200" cy="228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0" name="Oval 2"/>
          <p:cNvSpPr>
            <a:spLocks noChangeArrowheads="1"/>
          </p:cNvSpPr>
          <p:nvPr/>
        </p:nvSpPr>
        <p:spPr bwMode="auto">
          <a:xfrm>
            <a:off x="3733800" y="3657600"/>
            <a:ext cx="990600" cy="409575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505200" y="48006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657600" y="2526475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733800" y="3653135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3400" y="228601"/>
            <a:ext cx="6248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Copy the cone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066800" y="892314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Calibri" charset="0"/>
              </a:rPr>
              <a:t>Click on add objects</a:t>
            </a:r>
            <a:endParaRPr lang="en-US" sz="4000" dirty="0"/>
          </a:p>
        </p:txBody>
      </p:sp>
      <p:sp>
        <p:nvSpPr>
          <p:cNvPr id="7" name="Rectangle 6"/>
          <p:cNvSpPr/>
          <p:nvPr/>
        </p:nvSpPr>
        <p:spPr>
          <a:xfrm>
            <a:off x="152400" y="1676400"/>
            <a:ext cx="29718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Click on the copy tool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Click on the cone and drag the mouse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Click on the 2</a:t>
            </a:r>
            <a:r>
              <a:rPr lang="en-US" sz="2400" baseline="30000" dirty="0" smtClean="0">
                <a:latin typeface="Calibri" charset="0"/>
              </a:rPr>
              <a:t>nd</a:t>
            </a:r>
            <a:r>
              <a:rPr lang="en-US" sz="2400" dirty="0" smtClean="0">
                <a:latin typeface="Calibri" charset="0"/>
              </a:rPr>
              <a:t> cone and drag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Repeat until you have 6 cones. </a:t>
            </a:r>
          </a:p>
          <a:p>
            <a:pPr marL="463550" indent="-463550">
              <a:buAutoNum type="arabicPeriod"/>
            </a:pPr>
            <a:r>
              <a:rPr lang="en-US" sz="2400" dirty="0" smtClean="0"/>
              <a:t>Click on Quad  View to help set up</a:t>
            </a:r>
            <a:endParaRPr lang="en-US" sz="24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31250" t="18750" r="16250" b="34375"/>
          <a:stretch>
            <a:fillRect/>
          </a:stretch>
        </p:blipFill>
        <p:spPr bwMode="auto">
          <a:xfrm>
            <a:off x="3048000" y="1752600"/>
            <a:ext cx="576072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Oval 2"/>
          <p:cNvSpPr>
            <a:spLocks noChangeArrowheads="1"/>
          </p:cNvSpPr>
          <p:nvPr/>
        </p:nvSpPr>
        <p:spPr bwMode="auto">
          <a:xfrm>
            <a:off x="8305800" y="2057400"/>
            <a:ext cx="533400" cy="561975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3" name="Picture 12" descr="Screen shot 2010-06-01 at 10.58.12 AM.png"/>
          <p:cNvPicPr>
            <a:picLocks noChangeAspect="1"/>
          </p:cNvPicPr>
          <p:nvPr/>
        </p:nvPicPr>
        <p:blipFill>
          <a:blip r:embed="rId3" cstate="print"/>
          <a:srcRect b="26923"/>
          <a:stretch>
            <a:fillRect/>
          </a:stretch>
        </p:blipFill>
        <p:spPr bwMode="auto">
          <a:xfrm>
            <a:off x="1219200" y="5867400"/>
            <a:ext cx="1752600" cy="901337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srgbClr val="808080">
                <a:alpha val="42999"/>
              </a:srgbClr>
            </a:outerShdw>
          </a:effectLst>
        </p:spPr>
      </p:pic>
      <p:sp>
        <p:nvSpPr>
          <p:cNvPr id="14" name="Oval 2"/>
          <p:cNvSpPr>
            <a:spLocks noChangeArrowheads="1"/>
          </p:cNvSpPr>
          <p:nvPr/>
        </p:nvSpPr>
        <p:spPr bwMode="auto">
          <a:xfrm>
            <a:off x="1905000" y="5715000"/>
            <a:ext cx="990600" cy="561975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Rectangle 14"/>
          <p:cNvSpPr/>
          <p:nvPr/>
        </p:nvSpPr>
        <p:spPr bwMode="auto">
          <a:xfrm>
            <a:off x="7467600" y="1600200"/>
            <a:ext cx="7620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03842" y="21336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6019800" y="36576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486400" y="32766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4648200" y="3043535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7696200" y="121920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 l="30625" t="17188" r="16875" b="32812"/>
          <a:stretch>
            <a:fillRect/>
          </a:stretch>
        </p:blipFill>
        <p:spPr bwMode="auto">
          <a:xfrm>
            <a:off x="685800" y="3505200"/>
            <a:ext cx="5334000" cy="3413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3400" y="186780"/>
            <a:ext cx="3810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Quad View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4800" y="1524000"/>
            <a:ext cx="5943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Use the move and zoom tools to help move your objects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solidFill>
                  <a:schemeClr val="accent1"/>
                </a:solidFill>
                <a:latin typeface="Calibri" charset="0"/>
              </a:rPr>
              <a:t>If you move the ground </a:t>
            </a:r>
            <a:r>
              <a:rPr lang="en-US" sz="2400" dirty="0" smtClean="0">
                <a:latin typeface="Calibri" charset="0"/>
              </a:rPr>
              <a:t>click UNDO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Go back to single view to check</a:t>
            </a:r>
          </a:p>
          <a:p>
            <a:pPr marL="463550" indent="-463550">
              <a:buAutoNum type="arabicPeriod"/>
            </a:pPr>
            <a:r>
              <a:rPr lang="en-US" sz="2400" dirty="0" smtClean="0">
                <a:latin typeface="Calibri" charset="0"/>
              </a:rPr>
              <a:t>Click DONE  when ready</a:t>
            </a: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9600" y="811024"/>
            <a:ext cx="754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Position your objects in different views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4114800" y="4191000"/>
            <a:ext cx="990600" cy="228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l="66435" t="27084" r="28990" b="70312"/>
          <a:stretch>
            <a:fillRect/>
          </a:stretch>
        </p:blipFill>
        <p:spPr bwMode="auto">
          <a:xfrm>
            <a:off x="6858000" y="2207172"/>
            <a:ext cx="2286000" cy="84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6705600" y="2981980"/>
            <a:ext cx="2590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Move   Zoom</a:t>
            </a: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410200" y="6324600"/>
            <a:ext cx="838200" cy="5334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" name="Picture 7" descr="pointer to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1295400"/>
            <a:ext cx="990600" cy="990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5800" y="838200"/>
            <a:ext cx="5791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Progress Check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457200" y="68759"/>
            <a:ext cx="7086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Add animation codes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38400" y="1143000"/>
            <a:ext cx="6248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Click on the object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the object tree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Click on Methods</a:t>
            </a:r>
            <a:b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 and Drag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 in the codes </a:t>
            </a:r>
            <a:r>
              <a:rPr kumimoji="0" lang="en-US" sz="2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under </a:t>
            </a:r>
            <a:br>
              <a:rPr kumimoji="0" lang="en-US" sz="2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24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“do nothing”</a:t>
            </a: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31250" t="53906" r="15625" b="9375"/>
          <a:stretch>
            <a:fillRect/>
          </a:stretch>
        </p:blipFill>
        <p:spPr bwMode="auto">
          <a:xfrm>
            <a:off x="2362200" y="2743200"/>
            <a:ext cx="64770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 l="11250" t="14062" r="70000" b="7813"/>
          <a:stretch>
            <a:fillRect/>
          </a:stretch>
        </p:blipFill>
        <p:spPr bwMode="auto">
          <a:xfrm>
            <a:off x="609600" y="1066800"/>
            <a:ext cx="14478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1524000" y="4038600"/>
            <a:ext cx="8382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>
            <a:off x="0" y="1905000"/>
            <a:ext cx="8382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79232" y="1994079"/>
            <a:ext cx="38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1</a:t>
            </a:r>
            <a:endParaRPr lang="en-US" sz="2400" dirty="0"/>
          </a:p>
        </p:txBody>
      </p:sp>
      <p:sp>
        <p:nvSpPr>
          <p:cNvPr id="15" name="Rectangle 14"/>
          <p:cNvSpPr/>
          <p:nvPr/>
        </p:nvSpPr>
        <p:spPr>
          <a:xfrm>
            <a:off x="1562637" y="4125394"/>
            <a:ext cx="38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2</a:t>
            </a:r>
            <a:endParaRPr lang="en-US" sz="2400" dirty="0"/>
          </a:p>
        </p:txBody>
      </p:sp>
      <p:sp>
        <p:nvSpPr>
          <p:cNvPr id="16" name="Right Arrow 15"/>
          <p:cNvSpPr/>
          <p:nvPr/>
        </p:nvSpPr>
        <p:spPr>
          <a:xfrm>
            <a:off x="0" y="914400"/>
            <a:ext cx="7620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15911" y="1029237"/>
            <a:ext cx="3810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4</a:t>
            </a:r>
            <a:endParaRPr lang="en-US" dirty="0"/>
          </a:p>
        </p:txBody>
      </p:sp>
      <p:sp>
        <p:nvSpPr>
          <p:cNvPr id="18" name="Right Arrow 17"/>
          <p:cNvSpPr/>
          <p:nvPr/>
        </p:nvSpPr>
        <p:spPr>
          <a:xfrm rot="5400000">
            <a:off x="6210300" y="4152900"/>
            <a:ext cx="8382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6477000" y="4267200"/>
            <a:ext cx="38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3</a:t>
            </a:r>
            <a:endParaRPr 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6829" t="13104" r="18219" b="3316"/>
          <a:stretch>
            <a:fillRect/>
          </a:stretch>
        </p:blipFill>
        <p:spPr bwMode="auto">
          <a:xfrm>
            <a:off x="304800" y="197631"/>
            <a:ext cx="7543800" cy="6660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5" name="Rectangle 1"/>
          <p:cNvSpPr>
            <a:spLocks noChangeArrowheads="1"/>
          </p:cNvSpPr>
          <p:nvPr/>
        </p:nvSpPr>
        <p:spPr bwMode="auto">
          <a:xfrm>
            <a:off x="6477000" y="1044714"/>
            <a:ext cx="2438400" cy="707886"/>
          </a:xfrm>
          <a:prstGeom prst="rect">
            <a:avLst/>
          </a:prstGeom>
          <a:ln w="95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  <a:hlinkClick r:id="rId3"/>
              </a:rPr>
              <a:t>alice.org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Verdana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31250" t="63410" r="22206" b="12831"/>
          <a:stretch>
            <a:fillRect/>
          </a:stretch>
        </p:blipFill>
        <p:spPr bwMode="auto">
          <a:xfrm>
            <a:off x="228600" y="1623060"/>
            <a:ext cx="8686800" cy="5082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228600" y="304800"/>
            <a:ext cx="8686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3.  Use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drop down menu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to add  details to your method 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                (duration, text size, other)</a:t>
            </a: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cs typeface="Arial" pitchFamily="34" charset="0"/>
              </a:rPr>
              <a:t>4.  Play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world to Test animation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ight Arrow 20"/>
          <p:cNvSpPr/>
          <p:nvPr/>
        </p:nvSpPr>
        <p:spPr>
          <a:xfrm rot="5400000">
            <a:off x="6438900" y="2857500"/>
            <a:ext cx="8382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6705600" y="2971800"/>
            <a:ext cx="38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Arial" pitchFamily="34" charset="0"/>
                <a:cs typeface="Arial" pitchFamily="34" charset="0"/>
              </a:rPr>
              <a:t>3</a:t>
            </a:r>
            <a:endParaRPr lang="en-US" sz="2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/>
          <a:srcRect l="11875" t="17969" r="69375" b="7812"/>
          <a:stretch>
            <a:fillRect/>
          </a:stretch>
        </p:blipFill>
        <p:spPr bwMode="auto">
          <a:xfrm>
            <a:off x="537411" y="457200"/>
            <a:ext cx="1900989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30000" t="53126" r="40625" b="7812"/>
          <a:stretch>
            <a:fillRect/>
          </a:stretch>
        </p:blipFill>
        <p:spPr bwMode="auto">
          <a:xfrm>
            <a:off x="3962400" y="4648200"/>
            <a:ext cx="48006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2895600" y="110581"/>
            <a:ext cx="62484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Property   ~  vehicle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590800" y="762000"/>
            <a:ext cx="62484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 vehicle property allows one object to move with another object. We want the girl to move with the car.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Select the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skater girl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Click on </a:t>
            </a: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Properties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Drag the vehicle property into the editing box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Drop down menu select 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car | ‘the entire car’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Now when the car moves the girl will move with it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 bwMode="auto">
          <a:xfrm>
            <a:off x="533400" y="4343400"/>
            <a:ext cx="1295400" cy="228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ight Arrow 6"/>
          <p:cNvSpPr/>
          <p:nvPr/>
        </p:nvSpPr>
        <p:spPr>
          <a:xfrm rot="2286472">
            <a:off x="1451495" y="5186243"/>
            <a:ext cx="3095948" cy="340422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>
            <a:off x="0" y="1295400"/>
            <a:ext cx="838200" cy="4572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0" y="2895600"/>
            <a:ext cx="838200" cy="4572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0" y="4267200"/>
            <a:ext cx="838200" cy="4572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 l="4000" t="8571" b="45714"/>
          <a:stretch>
            <a:fillRect/>
          </a:stretch>
        </p:blipFill>
        <p:spPr bwMode="auto">
          <a:xfrm>
            <a:off x="4267200" y="6400800"/>
            <a:ext cx="3657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4267200" y="6324600"/>
            <a:ext cx="36576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2000" y="0"/>
            <a:ext cx="2895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Events 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685800"/>
            <a:ext cx="7239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Events let the user or world do something while playing.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We want the user to move the car with the arrow keys.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r="8134"/>
          <a:stretch>
            <a:fillRect/>
          </a:stretch>
        </p:blipFill>
        <p:spPr bwMode="auto">
          <a:xfrm>
            <a:off x="381000" y="3669272"/>
            <a:ext cx="3657600" cy="280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990600" y="3745472"/>
            <a:ext cx="15240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838200" y="5574272"/>
            <a:ext cx="33528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669272"/>
            <a:ext cx="3886200" cy="2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 bwMode="auto">
          <a:xfrm>
            <a:off x="5029200" y="4736072"/>
            <a:ext cx="3886200" cy="838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14400" y="1600200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Create New Event  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(top right)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Choose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en-US" sz="24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Let the arrow keys move &lt;subject&gt;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Select </a:t>
            </a:r>
            <a:r>
              <a:rPr lang="en-US" sz="2400" b="1" i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“Car”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Play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the world to test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Save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your world</a:t>
            </a:r>
          </a:p>
        </p:txBody>
      </p:sp>
      <p:sp>
        <p:nvSpPr>
          <p:cNvPr id="10" name="Right Arrow 9"/>
          <p:cNvSpPr/>
          <p:nvPr/>
        </p:nvSpPr>
        <p:spPr>
          <a:xfrm>
            <a:off x="4114800" y="4953000"/>
            <a:ext cx="685800" cy="4191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152400"/>
            <a:ext cx="5943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Camera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3400" y="838200"/>
            <a:ext cx="8153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 want the camera to follow the car.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So we need to drag the camera’s vehicle into the editing area.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838200" y="2133600"/>
            <a:ext cx="7696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Select the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Camera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in the Object Tree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Click on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Properties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Drag the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vehicle property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 the editing box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Drop down menu select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car | ‘the entire car’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Play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your world to test drive</a:t>
            </a: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t="6250"/>
          <a:stretch>
            <a:fillRect/>
          </a:stretch>
        </p:blipFill>
        <p:spPr bwMode="auto">
          <a:xfrm>
            <a:off x="457200" y="4343400"/>
            <a:ext cx="24698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4191000"/>
            <a:ext cx="4191000" cy="2467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 bwMode="auto">
          <a:xfrm>
            <a:off x="3657600" y="4495800"/>
            <a:ext cx="1295400" cy="228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7" name="Right Arrow 16"/>
          <p:cNvSpPr/>
          <p:nvPr/>
        </p:nvSpPr>
        <p:spPr>
          <a:xfrm rot="3215764">
            <a:off x="4335635" y="5318194"/>
            <a:ext cx="1836831" cy="340422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533400" y="4800600"/>
            <a:ext cx="20574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 cstate="print"/>
          <a:srcRect l="6000" t="57143"/>
          <a:stretch>
            <a:fillRect/>
          </a:stretch>
        </p:blipFill>
        <p:spPr bwMode="auto">
          <a:xfrm>
            <a:off x="5334000" y="6419850"/>
            <a:ext cx="358140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Rectangle 20"/>
          <p:cNvSpPr/>
          <p:nvPr/>
        </p:nvSpPr>
        <p:spPr bwMode="auto">
          <a:xfrm>
            <a:off x="5105400" y="6343650"/>
            <a:ext cx="38862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04800"/>
            <a:ext cx="5943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Instructions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066801"/>
            <a:ext cx="7010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 user may need instructions to start to drive.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You can create text in Paint or 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Powerpoint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and save</a:t>
            </a:r>
            <a:br>
              <a:rPr lang="en-US" sz="2000" dirty="0" smtClean="0">
                <a:latin typeface="Arial" pitchFamily="34" charset="0"/>
                <a:cs typeface="Arial" pitchFamily="34" charset="0"/>
              </a:rPr>
            </a:br>
            <a:r>
              <a:rPr lang="en-US" sz="2000" dirty="0" smtClean="0">
                <a:latin typeface="Arial" pitchFamily="34" charset="0"/>
                <a:cs typeface="Arial" pitchFamily="34" charset="0"/>
              </a:rPr>
              <a:t>it as a .jpg file.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Then  add it to the scene by clicking on File | make billboard.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Then hide the instructions  by changing the opacity.    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For now we will have the car give instructions</a:t>
            </a: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800" y="3429002"/>
            <a:ext cx="1828799" cy="2491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5867400"/>
            <a:ext cx="8032173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4"/>
          <p:cNvSpPr/>
          <p:nvPr/>
        </p:nvSpPr>
        <p:spPr>
          <a:xfrm>
            <a:off x="228600" y="3200400"/>
            <a:ext cx="6858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Click on the </a:t>
            </a:r>
            <a:r>
              <a:rPr lang="en-US" sz="28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car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 (object tree)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Click “Methods”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Drag “</a:t>
            </a:r>
            <a:r>
              <a:rPr lang="en-US" sz="28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car say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” into the editors box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Add text: </a:t>
            </a:r>
            <a:r>
              <a:rPr lang="en-US" sz="2800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Press the arrow keys to drive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Duration: 3 seconds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Font size: = 35</a:t>
            </a:r>
            <a:endParaRPr lang="en-US" sz="2800" dirty="0"/>
          </a:p>
        </p:txBody>
      </p:sp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381000"/>
            <a:ext cx="15811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ectangle 17"/>
          <p:cNvSpPr/>
          <p:nvPr/>
        </p:nvSpPr>
        <p:spPr bwMode="auto">
          <a:xfrm>
            <a:off x="7315200" y="2590800"/>
            <a:ext cx="1295400" cy="228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5800" y="838200"/>
            <a:ext cx="5791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Progress Check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221159"/>
            <a:ext cx="8077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Methods and Events 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926068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Create another event to move the girl into the car when you click on her.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09600" y="1371600"/>
            <a:ext cx="769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First we will create a new method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600" y="1905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Drag up a “Do in order” command (bottom of page)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Drag in the methods that move the girl into the car.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2819400"/>
            <a:ext cx="64103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Right Arrow 17"/>
          <p:cNvSpPr/>
          <p:nvPr/>
        </p:nvSpPr>
        <p:spPr>
          <a:xfrm rot="16389476">
            <a:off x="-14568" y="3644630"/>
            <a:ext cx="1519552" cy="340422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762000" y="4572000"/>
            <a:ext cx="8382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3" cstate="print"/>
          <a:srcRect l="39755" r="12538"/>
          <a:stretch>
            <a:fillRect/>
          </a:stretch>
        </p:blipFill>
        <p:spPr bwMode="auto">
          <a:xfrm>
            <a:off x="7696200" y="5105400"/>
            <a:ext cx="91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19"/>
          <p:cNvSpPr/>
          <p:nvPr/>
        </p:nvSpPr>
        <p:spPr>
          <a:xfrm>
            <a:off x="609600" y="5257800"/>
            <a:ext cx="769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3.  Drag the entire “Do in Oder”  method into 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the  clipboard to copy and paste</a:t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into a separate method  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620000" y="6248400"/>
            <a:ext cx="1167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Top right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221159"/>
            <a:ext cx="8077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Create new Method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143000"/>
            <a:ext cx="4114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object 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(skater girl)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Methods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Create new method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Name it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“get in car”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clipboard and hold the mouse button down and drag it over</a:t>
            </a:r>
            <a:b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“do nothing”</a:t>
            </a:r>
          </a:p>
        </p:txBody>
      </p:sp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2" cstate="print"/>
          <a:srcRect l="39755" r="12538"/>
          <a:stretch>
            <a:fillRect/>
          </a:stretch>
        </p:blipFill>
        <p:spPr bwMode="auto">
          <a:xfrm>
            <a:off x="4876800" y="2895600"/>
            <a:ext cx="914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 r="2316"/>
          <a:stretch>
            <a:fillRect/>
          </a:stretch>
        </p:blipFill>
        <p:spPr bwMode="auto">
          <a:xfrm>
            <a:off x="4572000" y="1143000"/>
            <a:ext cx="44196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038600"/>
            <a:ext cx="6467475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/>
          <p:nvPr/>
        </p:nvSpPr>
        <p:spPr>
          <a:xfrm>
            <a:off x="6248400" y="1981200"/>
            <a:ext cx="1234553" cy="340422"/>
          </a:xfrm>
          <a:prstGeom prst="rightArrow">
            <a:avLst/>
          </a:prstGeom>
          <a:solidFill>
            <a:srgbClr val="C00000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 bwMode="auto">
          <a:xfrm>
            <a:off x="4572000" y="1981200"/>
            <a:ext cx="16764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22" name="Right Arrow 21"/>
          <p:cNvSpPr/>
          <p:nvPr/>
        </p:nvSpPr>
        <p:spPr>
          <a:xfrm rot="8012886">
            <a:off x="3451859" y="4143898"/>
            <a:ext cx="2118779" cy="340422"/>
          </a:xfrm>
          <a:prstGeom prst="rightArrow">
            <a:avLst/>
          </a:prstGeom>
          <a:solidFill>
            <a:srgbClr val="C00000">
              <a:alpha val="9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 bwMode="auto">
          <a:xfrm>
            <a:off x="2133600" y="4038600"/>
            <a:ext cx="19812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81000" y="6412468"/>
            <a:ext cx="3736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New method to use for an event.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221159"/>
            <a:ext cx="8077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Create new Event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2133600"/>
            <a:ext cx="44196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“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Create new event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Select “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When the mouse is clicked on something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“anything arrow” and select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            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“skater girl,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                 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entire skater girl</a:t>
            </a:r>
            <a:b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Drag the new method named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“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get in car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” in the “do” box</a:t>
            </a: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914400"/>
            <a:ext cx="347662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 bwMode="auto">
          <a:xfrm>
            <a:off x="5715000" y="838200"/>
            <a:ext cx="22860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867400" y="1600200"/>
            <a:ext cx="22860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81000" y="1219200"/>
            <a:ext cx="449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We want the user to click on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the girl when she is ready to drive. 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3657600"/>
            <a:ext cx="474345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 useBgFill="1">
        <p:nvSpPr>
          <p:cNvPr id="18" name="Rectangle 17"/>
          <p:cNvSpPr/>
          <p:nvPr/>
        </p:nvSpPr>
        <p:spPr>
          <a:xfrm>
            <a:off x="4343400" y="4191000"/>
            <a:ext cx="1828800" cy="2209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9" name="Rectangle 18"/>
          <p:cNvSpPr/>
          <p:nvPr/>
        </p:nvSpPr>
        <p:spPr>
          <a:xfrm>
            <a:off x="7543800" y="3505200"/>
            <a:ext cx="1752600" cy="14478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98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334000"/>
            <a:ext cx="5257800" cy="133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144959"/>
            <a:ext cx="5715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Disable code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914400"/>
            <a:ext cx="815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We do not need the original code on “</a:t>
            </a:r>
            <a:r>
              <a:rPr lang="en-US" b="1" dirty="0" err="1" smtClean="0">
                <a:latin typeface="Arial" pitchFamily="34" charset="0"/>
                <a:cs typeface="Arial" pitchFamily="34" charset="0"/>
              </a:rPr>
              <a:t>World.my</a:t>
            </a:r>
            <a:r>
              <a:rPr lang="en-US" b="1" dirty="0" smtClean="0">
                <a:latin typeface="Arial" pitchFamily="34" charset="0"/>
                <a:cs typeface="Arial" pitchFamily="34" charset="0"/>
              </a:rPr>
              <a:t> first method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85800" y="1447800"/>
            <a:ext cx="7696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Click on “</a:t>
            </a:r>
            <a:r>
              <a:rPr lang="en-US" sz="2400" b="1" dirty="0" err="1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World.my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 first method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Right click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on the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“Do in order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Select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disable  (this will grey it out)</a:t>
            </a: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l="2315" t="2286"/>
          <a:stretch>
            <a:fillRect/>
          </a:stretch>
        </p:blipFill>
        <p:spPr bwMode="auto">
          <a:xfrm>
            <a:off x="762000" y="2895600"/>
            <a:ext cx="7848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/>
          <p:nvPr/>
        </p:nvSpPr>
        <p:spPr bwMode="auto">
          <a:xfrm>
            <a:off x="685800" y="2819400"/>
            <a:ext cx="25146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7" name="Rectangle 6"/>
          <p:cNvSpPr/>
          <p:nvPr/>
        </p:nvSpPr>
        <p:spPr bwMode="auto">
          <a:xfrm>
            <a:off x="609600" y="4724400"/>
            <a:ext cx="8305800" cy="13716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5800" y="1592282"/>
            <a:ext cx="76200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Incorporates the </a:t>
            </a:r>
            <a:r>
              <a:rPr lang="en-US" sz="2800" b="1" dirty="0" smtClean="0">
                <a:solidFill>
                  <a:schemeClr val="accent1"/>
                </a:solidFill>
              </a:rPr>
              <a:t>Technology Standards</a:t>
            </a:r>
            <a:r>
              <a:rPr lang="en-US" sz="2800" dirty="0" smtClean="0"/>
              <a:t>, from creativity and innovation to critical thinking and problem solving. </a:t>
            </a:r>
          </a:p>
          <a:p>
            <a:endParaRPr lang="en-US" sz="2800" dirty="0" smtClean="0"/>
          </a:p>
          <a:p>
            <a:r>
              <a:rPr lang="en-US" sz="2800" b="1" dirty="0" smtClean="0">
                <a:solidFill>
                  <a:schemeClr val="accent1"/>
                </a:solidFill>
              </a:rPr>
              <a:t>Easy  to use </a:t>
            </a:r>
            <a:r>
              <a:rPr lang="en-US" sz="2800" dirty="0" smtClean="0"/>
              <a:t>programming  for students to </a:t>
            </a:r>
            <a:r>
              <a:rPr lang="en-US" sz="2800" b="1" dirty="0" smtClean="0">
                <a:solidFill>
                  <a:srgbClr val="C00000"/>
                </a:solidFill>
              </a:rPr>
              <a:t>de</a:t>
            </a:r>
            <a:r>
              <a:rPr lang="en-US" sz="2800" b="1" dirty="0" smtClean="0">
                <a:solidFill>
                  <a:schemeClr val="accent1"/>
                </a:solidFill>
              </a:rPr>
              <a:t>monstrate their knowledge </a:t>
            </a:r>
            <a:r>
              <a:rPr lang="en-US" sz="2800" dirty="0" smtClean="0"/>
              <a:t>in any content </a:t>
            </a:r>
            <a:br>
              <a:rPr lang="en-US" sz="2800" dirty="0" smtClean="0"/>
            </a:br>
            <a:r>
              <a:rPr lang="en-US" sz="2800" dirty="0" smtClean="0"/>
              <a:t>or subject matter.</a:t>
            </a:r>
          </a:p>
          <a:p>
            <a:endParaRPr lang="en-US" sz="2800" dirty="0" smtClean="0"/>
          </a:p>
          <a:p>
            <a:r>
              <a:rPr lang="en-US" sz="2800" b="1" dirty="0" smtClean="0">
                <a:solidFill>
                  <a:schemeClr val="accent1"/>
                </a:solidFill>
              </a:rPr>
              <a:t>Engaging </a:t>
            </a:r>
            <a:r>
              <a:rPr lang="en-US" sz="2800" dirty="0" smtClean="0"/>
              <a:t>and interactive for learning and teaching. </a:t>
            </a:r>
            <a:endParaRPr lang="en-US" sz="2800" dirty="0"/>
          </a:p>
        </p:txBody>
      </p:sp>
      <p:sp>
        <p:nvSpPr>
          <p:cNvPr id="5" name="Rectangle 4"/>
          <p:cNvSpPr/>
          <p:nvPr/>
        </p:nvSpPr>
        <p:spPr>
          <a:xfrm>
            <a:off x="1026587" y="304800"/>
            <a:ext cx="6407523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rPr>
              <a:t>Alice </a:t>
            </a:r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Verdana" pitchFamily="34" charset="0"/>
                <a:ea typeface="Calibri" pitchFamily="34" charset="0"/>
                <a:cs typeface="Times New Roman" pitchFamily="18" charset="0"/>
              </a:rPr>
              <a:t>in the Classroom</a:t>
            </a:r>
            <a:endParaRPr lang="en-US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04800"/>
            <a:ext cx="5943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Add Instructions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066800"/>
            <a:ext cx="7772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Add instructions to click on the girl to move her into the car.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We can have the cone tell the user to click on the girl…</a:t>
            </a:r>
          </a:p>
        </p:txBody>
      </p:sp>
      <p:sp>
        <p:nvSpPr>
          <p:cNvPr id="15" name="Rectangle 14"/>
          <p:cNvSpPr/>
          <p:nvPr/>
        </p:nvSpPr>
        <p:spPr>
          <a:xfrm>
            <a:off x="609600" y="2362200"/>
            <a:ext cx="6172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Click on the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cone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Click “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Methods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”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Drag “cone say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” into the editors box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Type: </a:t>
            </a:r>
            <a:r>
              <a:rPr lang="en-US" sz="2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Click on the girl to move her into the car.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 smtClean="0">
                <a:latin typeface="Arial" pitchFamily="34" charset="0"/>
                <a:cs typeface="Arial" pitchFamily="34" charset="0"/>
              </a:rPr>
            </a:b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Play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your world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sz="2400" dirty="0"/>
          </a:p>
        </p:txBody>
      </p:sp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print"/>
          <a:srcRect l="1298" t="11765" b="23529"/>
          <a:stretch>
            <a:fillRect/>
          </a:stretch>
        </p:blipFill>
        <p:spPr bwMode="auto">
          <a:xfrm>
            <a:off x="0" y="43434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85800" y="838200"/>
            <a:ext cx="5791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Progress Check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04800"/>
            <a:ext cx="8077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Ending  ~ new method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1066800"/>
            <a:ext cx="7772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We may want the world to Say Good job when the car passes the last cone.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sz="2000" b="1" dirty="0" smtClean="0">
              <a:solidFill>
                <a:schemeClr val="accent6"/>
              </a:solidFill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We will create another method and event to have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cone 6 say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Good job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when the car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is 3 meters </a:t>
            </a:r>
            <a:r>
              <a:rPr lang="en-US" sz="20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from cone 6. </a:t>
            </a:r>
          </a:p>
        </p:txBody>
      </p:sp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819400"/>
            <a:ext cx="1981200" cy="3855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04800" y="3048000"/>
            <a:ext cx="4572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World in the object tree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methods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“create new method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Name it “Good Job”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5638800" y="2819400"/>
            <a:ext cx="12192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6248400" y="5562600"/>
            <a:ext cx="6096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5486400" y="6324600"/>
            <a:ext cx="14478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39179"/>
            <a:ext cx="6019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If / Else  Method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print"/>
          <a:srcRect l="14634"/>
          <a:stretch>
            <a:fillRect/>
          </a:stretch>
        </p:blipFill>
        <p:spPr bwMode="auto">
          <a:xfrm>
            <a:off x="381000" y="3048000"/>
            <a:ext cx="145001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4038600"/>
            <a:ext cx="539676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1981200" y="1413808"/>
            <a:ext cx="6705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car from the object tree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Click on the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Functions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for details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Drag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in  “If/Else”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command from the bottom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      into the new method (select true)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4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Drag in (over true) Car within threshold of object</a:t>
            </a:r>
            <a:br>
              <a:rPr lang="en-US" sz="2000" b="1" dirty="0" smtClean="0">
                <a:latin typeface="Arial" pitchFamily="34" charset="0"/>
                <a:cs typeface="Arial" pitchFamily="34" charset="0"/>
              </a:rPr>
            </a:b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and Select 5 meters  of cone 6</a:t>
            </a:r>
          </a:p>
        </p:txBody>
      </p:sp>
      <p:sp>
        <p:nvSpPr>
          <p:cNvPr id="10" name="Right Arrow 9"/>
          <p:cNvSpPr/>
          <p:nvPr/>
        </p:nvSpPr>
        <p:spPr>
          <a:xfrm rot="16200000">
            <a:off x="4610100" y="5905499"/>
            <a:ext cx="6858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191000"/>
            <a:ext cx="26289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ight Arrow 15"/>
          <p:cNvSpPr/>
          <p:nvPr/>
        </p:nvSpPr>
        <p:spPr>
          <a:xfrm rot="20149009">
            <a:off x="2689533" y="5090471"/>
            <a:ext cx="1118055" cy="34952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33400" y="609600"/>
            <a:ext cx="78486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If / Else  Method   </a:t>
            </a:r>
            <a:r>
              <a:rPr lang="en-US" sz="32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continued</a:t>
            </a:r>
            <a:endParaRPr kumimoji="0" lang="en-US" sz="32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7" name="Picture 5"/>
          <p:cNvPicPr>
            <a:picLocks noChangeAspect="1" noChangeArrowheads="1"/>
          </p:cNvPicPr>
          <p:nvPr/>
        </p:nvPicPr>
        <p:blipFill>
          <a:blip r:embed="rId2" cstate="print"/>
          <a:srcRect l="14634"/>
          <a:stretch>
            <a:fillRect/>
          </a:stretch>
        </p:blipFill>
        <p:spPr bwMode="auto">
          <a:xfrm>
            <a:off x="457200" y="1828800"/>
            <a:ext cx="1450019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4038600"/>
            <a:ext cx="539676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2"/>
          <p:cNvSpPr/>
          <p:nvPr/>
        </p:nvSpPr>
        <p:spPr>
          <a:xfrm>
            <a:off x="2667000" y="2057400"/>
            <a:ext cx="55626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Add a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Wait 1 second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command from the bottom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Drag in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car say 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“Great Job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color</a:t>
            </a: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 of text and </a:t>
            </a:r>
            <a:r>
              <a:rPr lang="en-US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size</a:t>
            </a:r>
          </a:p>
        </p:txBody>
      </p:sp>
      <p:sp>
        <p:nvSpPr>
          <p:cNvPr id="10" name="Right Arrow 9"/>
          <p:cNvSpPr/>
          <p:nvPr/>
        </p:nvSpPr>
        <p:spPr>
          <a:xfrm rot="16200000">
            <a:off x="6667500" y="5905500"/>
            <a:ext cx="685800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ight Arrow 15"/>
          <p:cNvSpPr/>
          <p:nvPr/>
        </p:nvSpPr>
        <p:spPr>
          <a:xfrm>
            <a:off x="1752600" y="5213074"/>
            <a:ext cx="1118055" cy="349526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 r="46667"/>
          <a:stretch>
            <a:fillRect/>
          </a:stretch>
        </p:blipFill>
        <p:spPr bwMode="auto">
          <a:xfrm>
            <a:off x="457200" y="2971800"/>
            <a:ext cx="12954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04800" y="304801"/>
            <a:ext cx="3505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New Event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2" cstate="print"/>
          <a:srcRect r="37438"/>
          <a:stretch>
            <a:fillRect/>
          </a:stretch>
        </p:blipFill>
        <p:spPr bwMode="auto">
          <a:xfrm>
            <a:off x="4343400" y="4798670"/>
            <a:ext cx="3581400" cy="175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381000" y="1371600"/>
            <a:ext cx="4191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Click  </a:t>
            </a:r>
            <a:r>
              <a:rPr lang="en-US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Create new event</a:t>
            </a:r>
            <a:endParaRPr lang="en-US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Select  </a:t>
            </a:r>
            <a:r>
              <a:rPr lang="en-US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While something is true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Select </a:t>
            </a:r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True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Drag in the new method</a:t>
            </a:r>
            <a:br>
              <a:rPr lang="en-US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</a:br>
            <a:r>
              <a:rPr lang="en-US" b="1" i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Good Job </a:t>
            </a:r>
            <a:r>
              <a:rPr lang="en-US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in “during”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31595" y="304800"/>
            <a:ext cx="3726605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 bwMode="auto">
          <a:xfrm>
            <a:off x="5410200" y="2057400"/>
            <a:ext cx="2971800" cy="304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Wingdings" charset="2"/>
              <a:buNone/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4648200"/>
            <a:ext cx="22764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ight Arrow 12"/>
          <p:cNvSpPr/>
          <p:nvPr/>
        </p:nvSpPr>
        <p:spPr>
          <a:xfrm rot="10800000" flipH="1">
            <a:off x="2667000" y="5486400"/>
            <a:ext cx="1905000" cy="4191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-128"/>
              <a:cs typeface="ＭＳ Ｐゴシック" charset="-12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29400" y="457200"/>
            <a:ext cx="4572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</a:rPr>
              <a:t>1</a:t>
            </a:r>
            <a:endParaRPr lang="en-US" sz="24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315200" y="1981200"/>
            <a:ext cx="4572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</a:rPr>
              <a:t>2</a:t>
            </a:r>
            <a:endParaRPr lang="en-US" sz="24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257800" y="4419600"/>
            <a:ext cx="4572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</a:rPr>
              <a:t>3</a:t>
            </a:r>
            <a:endParaRPr lang="en-US" sz="2400" b="1" dirty="0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39000" y="5410200"/>
            <a:ext cx="457200" cy="46166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n>
                  <a:solidFill>
                    <a:sysClr val="windowText" lastClr="000000"/>
                  </a:solidFill>
                </a:ln>
              </a:rPr>
              <a:t>4</a:t>
            </a:r>
            <a:endParaRPr lang="en-US" sz="2400" b="1" dirty="0">
              <a:ln>
                <a:solidFill>
                  <a:sysClr val="windowText" lastClr="000000"/>
                </a:solidFill>
              </a:ln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609600" y="1143000"/>
            <a:ext cx="6858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Congratulations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2000" y="373559"/>
            <a:ext cx="3810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400" b="1" dirty="0" smtClean="0">
                <a:solidFill>
                  <a:schemeClr val="accent6"/>
                </a:solidFill>
                <a:latin typeface="Arial" pitchFamily="34" charset="0"/>
                <a:cs typeface="Arial" pitchFamily="34" charset="0"/>
              </a:rPr>
              <a:t>Enrichment 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85800" y="1453277"/>
            <a:ext cx="777240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Add  3D text: “Student Driver”  on top of the car so that it stays on the car while it moves.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Add a scene (see instructions)  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         (ex. Add a building for the DMV for scene 1)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3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Add  a timer  (see instructions)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3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3"/>
            </a:pP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 Add music or sound</a:t>
            </a: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3"/>
            </a:pPr>
            <a:endParaRPr lang="en-US" sz="2400" b="1" dirty="0" smtClean="0">
              <a:latin typeface="Arial" pitchFamily="34" charset="0"/>
              <a:cs typeface="Arial" pitchFamily="34" charset="0"/>
            </a:endParaRPr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 startAt="3"/>
            </a:pPr>
            <a:r>
              <a:rPr lang="en-US" sz="2400" b="1" smtClean="0">
                <a:latin typeface="Arial" pitchFamily="34" charset="0"/>
                <a:cs typeface="Arial" pitchFamily="34" charset="0"/>
              </a:rPr>
              <a:t>Export as </a:t>
            </a:r>
            <a:r>
              <a:rPr lang="en-US" sz="2400" b="1" dirty="0" smtClean="0">
                <a:latin typeface="Arial" pitchFamily="34" charset="0"/>
                <a:cs typeface="Arial" pitchFamily="34" charset="0"/>
              </a:rPr>
              <a:t>a video</a:t>
            </a:r>
            <a:endParaRPr lang="en-US" sz="2400" dirty="0" smtClean="0"/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dirty="0" smtClean="0"/>
          </a:p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AutoNum type="arabicPeriod"/>
            </a:pPr>
            <a:endParaRPr lang="en-US" sz="2400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21419" t="17882" r="23088" b="3999"/>
          <a:stretch>
            <a:fillRect/>
          </a:stretch>
        </p:blipFill>
        <p:spPr bwMode="auto">
          <a:xfrm>
            <a:off x="533400" y="2266856"/>
            <a:ext cx="3903541" cy="4393890"/>
          </a:xfrm>
          <a:prstGeom prst="rect">
            <a:avLst/>
          </a:prstGeom>
          <a:noFill/>
        </p:spPr>
      </p:pic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81000" y="304800"/>
            <a:ext cx="8153400" cy="2108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References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http://www.Alice.org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http://www.ed2go.com/erating/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b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Online line Class:  Mike </a:t>
            </a: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Orsega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Instructor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http://www.cs.duke.edu/csed/alice09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  <a:hlinkClick r:id="rId5"/>
              </a:rPr>
              <a:t>/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Lessons and tutorials</a:t>
            </a:r>
            <a:endParaRPr kumimoji="0" lang="en-US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/>
          <a:srcRect l="19375" t="30469" r="45000" b="18750"/>
          <a:stretch>
            <a:fillRect/>
          </a:stretch>
        </p:blipFill>
        <p:spPr bwMode="auto">
          <a:xfrm>
            <a:off x="4800600" y="2438400"/>
            <a:ext cx="3657600" cy="41709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Oval 2"/>
          <p:cNvSpPr>
            <a:spLocks noChangeArrowheads="1"/>
          </p:cNvSpPr>
          <p:nvPr/>
        </p:nvSpPr>
        <p:spPr bwMode="auto">
          <a:xfrm>
            <a:off x="457200" y="4267200"/>
            <a:ext cx="1600200" cy="3048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Oval 2"/>
          <p:cNvSpPr>
            <a:spLocks noChangeArrowheads="1"/>
          </p:cNvSpPr>
          <p:nvPr/>
        </p:nvSpPr>
        <p:spPr bwMode="auto">
          <a:xfrm>
            <a:off x="457200" y="5791200"/>
            <a:ext cx="1295400" cy="3048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Oval 2"/>
          <p:cNvSpPr>
            <a:spLocks noChangeArrowheads="1"/>
          </p:cNvSpPr>
          <p:nvPr/>
        </p:nvSpPr>
        <p:spPr bwMode="auto">
          <a:xfrm>
            <a:off x="1905000" y="2895600"/>
            <a:ext cx="2209800" cy="3048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3400" y="387489"/>
            <a:ext cx="7924800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~ Examples of </a:t>
            </a:r>
            <a:br>
              <a:rPr lang="en-US" sz="4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en-US" sz="4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     Student’s work . . 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4000" dirty="0" smtClean="0">
              <a:solidFill>
                <a:schemeClr val="accent6"/>
              </a:solidFill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3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Teaching: </a:t>
            </a:r>
            <a:r>
              <a:rPr lang="en-US" sz="24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visit online lessons – try them and modify them to fit your classroom needs, provide handouts, teach short lessons with time to play, assign a project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Verdana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6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~ What you will                 </a:t>
            </a:r>
            <a:br>
              <a:rPr kumimoji="0" lang="en-US" sz="46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en-US" sz="4600" b="0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Verdana" pitchFamily="34" charset="0"/>
                <a:ea typeface="Calibri" pitchFamily="34" charset="0"/>
                <a:cs typeface="Times New Roman" pitchFamily="18" charset="0"/>
              </a:rPr>
              <a:t>           create today . . 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62000" y="398383"/>
            <a:ext cx="67056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Making a World</a:t>
            </a:r>
            <a:br>
              <a:rPr lang="en-US" sz="4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en-US" sz="3600" dirty="0" smtClean="0">
                <a:solidFill>
                  <a:schemeClr val="accent6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       ~ What you will learn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1874997"/>
            <a:ext cx="77724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ym typeface="Webdings"/>
              </a:rPr>
              <a:t>   T</a:t>
            </a:r>
            <a:r>
              <a:rPr lang="en-US" sz="2800" dirty="0" smtClean="0"/>
              <a:t>emplates /tutorials / examples</a:t>
            </a:r>
          </a:p>
          <a:p>
            <a:r>
              <a:rPr lang="en-US" sz="2800" dirty="0" smtClean="0">
                <a:sym typeface="Webdings"/>
              </a:rPr>
              <a:t>   Interface </a:t>
            </a:r>
            <a:br>
              <a:rPr lang="en-US" sz="2800" dirty="0" smtClean="0">
                <a:sym typeface="Webdings"/>
              </a:rPr>
            </a:br>
            <a:r>
              <a:rPr lang="en-US" sz="2800" b="1" dirty="0" smtClean="0">
                <a:sym typeface="Webdings"/>
              </a:rPr>
              <a:t>   </a:t>
            </a:r>
            <a:r>
              <a:rPr lang="en-US" sz="2800" dirty="0" smtClean="0"/>
              <a:t>Adding objects  (3D text, billboard, s/he builder)</a:t>
            </a:r>
          </a:p>
          <a:p>
            <a:pPr>
              <a:buFont typeface="Webdings"/>
              <a:buChar char="c"/>
            </a:pPr>
            <a:r>
              <a:rPr lang="en-US" sz="2800" dirty="0" smtClean="0">
                <a:sym typeface="Webdings"/>
              </a:rPr>
              <a:t>   Saving your project </a:t>
            </a:r>
          </a:p>
          <a:p>
            <a:pPr>
              <a:buFont typeface="Webdings"/>
              <a:buChar char="c"/>
            </a:pPr>
            <a:r>
              <a:rPr lang="en-US" sz="2800" dirty="0" smtClean="0">
                <a:sym typeface="Webdings"/>
              </a:rPr>
              <a:t>   </a:t>
            </a:r>
            <a:r>
              <a:rPr lang="en-US" sz="2800" dirty="0" smtClean="0"/>
              <a:t>Saving scenes and/or camera views</a:t>
            </a:r>
          </a:p>
          <a:p>
            <a:r>
              <a:rPr lang="en-US" sz="2800" dirty="0" smtClean="0">
                <a:sym typeface="Webdings"/>
              </a:rPr>
              <a:t>   Positioning tools and quad view</a:t>
            </a:r>
            <a:endParaRPr lang="en-US" sz="2800" dirty="0" smtClean="0"/>
          </a:p>
          <a:p>
            <a:pPr>
              <a:buFont typeface="Webdings"/>
              <a:buChar char="c"/>
            </a:pPr>
            <a:r>
              <a:rPr lang="en-US" sz="2800" dirty="0" smtClean="0"/>
              <a:t>   Properties:  (color, opacity, record, sounds)</a:t>
            </a:r>
          </a:p>
          <a:p>
            <a:pPr>
              <a:buFont typeface="Webdings"/>
              <a:buChar char="c"/>
            </a:pPr>
            <a:r>
              <a:rPr lang="en-US" sz="2800" dirty="0" smtClean="0"/>
              <a:t>   Method editor: (create / edit )</a:t>
            </a:r>
          </a:p>
          <a:p>
            <a:pPr>
              <a:buFont typeface="Webdings"/>
              <a:buChar char="c"/>
            </a:pPr>
            <a:r>
              <a:rPr lang="en-US" sz="2800" dirty="0" smtClean="0"/>
              <a:t>   Events:   (arrow controls and mouse click)</a:t>
            </a:r>
          </a:p>
          <a:p>
            <a:pPr>
              <a:buFont typeface="Webdings"/>
              <a:buChar char="c"/>
            </a:pPr>
            <a:r>
              <a:rPr lang="en-US" sz="2800" dirty="0" smtClean="0"/>
              <a:t>   Where to learn more about Alice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2" cstate="print"/>
          <a:srcRect l="6261" t="9404" r="35121" b="22697"/>
          <a:stretch>
            <a:fillRect/>
          </a:stretch>
        </p:blipFill>
        <p:spPr bwMode="auto">
          <a:xfrm>
            <a:off x="2867025" y="1159521"/>
            <a:ext cx="5895975" cy="5469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304800" y="228600"/>
            <a:ext cx="84582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Interface  1   -  Start Alice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 flipH="1">
            <a:off x="3286125" y="3219450"/>
            <a:ext cx="1052513" cy="6667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Choose a Template for scene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Oval 1"/>
          <p:cNvSpPr>
            <a:spLocks noChangeArrowheads="1"/>
          </p:cNvSpPr>
          <p:nvPr/>
        </p:nvSpPr>
        <p:spPr bwMode="auto">
          <a:xfrm>
            <a:off x="5715000" y="3124200"/>
            <a:ext cx="685800" cy="533400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52400" y="1752600"/>
            <a:ext cx="29718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smtClean="0">
                <a:sym typeface="Webdings"/>
              </a:rPr>
              <a:t>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File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kumimoji="0" lang="en-US" sz="28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ebdings"/>
              <a:buChar char="c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Open </a:t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    new world</a:t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endParaRPr lang="en-US" sz="2800" b="1" dirty="0" smtClean="0"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ebdings"/>
              <a:buChar char="c"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Choose a 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  template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2800" b="1" i="0" u="none" strike="noStrike" cap="none" normalizeH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   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(sand)</a:t>
            </a:r>
            <a:b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 typeface="Webdings"/>
              <a:buChar char="c"/>
            </a:pP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 Click open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en-US" sz="2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3200400" y="3200400"/>
            <a:ext cx="1371600" cy="638175"/>
          </a:xfrm>
          <a:prstGeom prst="homePlate">
            <a:avLst>
              <a:gd name="adj" fmla="val 53731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auto">
          <a:xfrm>
            <a:off x="1447800" y="1219200"/>
            <a:ext cx="1371600" cy="228600"/>
          </a:xfrm>
          <a:prstGeom prst="homePlate">
            <a:avLst>
              <a:gd name="adj" fmla="val 53731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auto">
          <a:xfrm>
            <a:off x="7315200" y="5791200"/>
            <a:ext cx="1371600" cy="228600"/>
          </a:xfrm>
          <a:prstGeom prst="homePlate">
            <a:avLst>
              <a:gd name="adj" fmla="val 53731"/>
            </a:avLst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 l="7063" t="7848" r="18941" b="31589"/>
          <a:stretch>
            <a:fillRect/>
          </a:stretch>
        </p:blipFill>
        <p:spPr bwMode="auto">
          <a:xfrm>
            <a:off x="1905000" y="990600"/>
            <a:ext cx="6929198" cy="5283517"/>
          </a:xfrm>
          <a:prstGeom prst="rect">
            <a:avLst/>
          </a:prstGeom>
          <a:noFill/>
          <a:ln w="9525">
            <a:solidFill>
              <a:srgbClr val="548DD4"/>
            </a:solidFill>
            <a:miter lim="800000"/>
            <a:headEnd/>
            <a:tailEnd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04800" y="297359"/>
            <a:ext cx="79248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Interface  2   ~ Main Screen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4" name="Rectangle 2"/>
          <p:cNvSpPr>
            <a:spLocks noChangeArrowheads="1"/>
          </p:cNvSpPr>
          <p:nvPr/>
        </p:nvSpPr>
        <p:spPr bwMode="auto">
          <a:xfrm flipH="1">
            <a:off x="1828800" y="2877503"/>
            <a:ext cx="1676400" cy="1066801"/>
          </a:xfrm>
          <a:prstGeom prst="rect">
            <a:avLst/>
          </a:prstGeom>
          <a:ln w="19050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Object Tree: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List of objects in the world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auto">
          <a:xfrm>
            <a:off x="285749" y="4249103"/>
            <a:ext cx="1619251" cy="1676400"/>
          </a:xfrm>
          <a:prstGeom prst="homePlate">
            <a:avLst>
              <a:gd name="adj" fmla="val 37629"/>
            </a:avLst>
          </a:prstGeom>
          <a:noFill/>
          <a:ln w="38100">
            <a:solidFill>
              <a:schemeClr val="accent6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 flipH="1">
            <a:off x="285749" y="4096703"/>
            <a:ext cx="1600200" cy="1905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Details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:</a:t>
            </a:r>
            <a: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/>
            </a:r>
            <a:br>
              <a:rPr kumimoji="0" lang="en-US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Properties,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 methods and functions of</a:t>
            </a:r>
            <a:b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 an object. 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12" name="Rectangle 2"/>
          <p:cNvSpPr>
            <a:spLocks noChangeArrowheads="1"/>
          </p:cNvSpPr>
          <p:nvPr/>
        </p:nvSpPr>
        <p:spPr bwMode="auto">
          <a:xfrm flipH="1">
            <a:off x="3962400" y="5239703"/>
            <a:ext cx="2590800" cy="762000"/>
          </a:xfrm>
          <a:prstGeom prst="rect">
            <a:avLst/>
          </a:prstGeom>
          <a:ln w="19050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Methods Editor</a:t>
            </a:r>
            <a:endParaRPr lang="en-US" sz="2000" b="1" dirty="0" smtClean="0">
              <a:latin typeface="Verdana" pitchFamily="34" charset="0"/>
              <a:cs typeface="Arial" pitchFamily="34" charset="0"/>
            </a:endParaRPr>
          </a:p>
        </p:txBody>
      </p:sp>
      <p:sp useBgFill="1">
        <p:nvSpPr>
          <p:cNvPr id="14" name="Rectangle 2"/>
          <p:cNvSpPr>
            <a:spLocks noChangeArrowheads="1"/>
          </p:cNvSpPr>
          <p:nvPr/>
        </p:nvSpPr>
        <p:spPr bwMode="auto">
          <a:xfrm flipH="1">
            <a:off x="6172198" y="2572703"/>
            <a:ext cx="2286001" cy="1143000"/>
          </a:xfrm>
          <a:prstGeom prst="rect">
            <a:avLst/>
          </a:prstGeom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Events Editor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Let</a:t>
            </a:r>
            <a:r>
              <a:rPr kumimoji="0" lang="en-US" sz="1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arrows move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1600" b="1" baseline="0" dirty="0" smtClean="0">
                <a:latin typeface="Arial" pitchFamily="34" charset="0"/>
                <a:cs typeface="Arial" pitchFamily="34" charset="0"/>
              </a:rPr>
              <a:t>    When</a:t>
            </a:r>
            <a:r>
              <a:rPr lang="en-US" sz="1600" b="1" dirty="0" smtClean="0">
                <a:latin typeface="Arial" pitchFamily="34" charset="0"/>
                <a:cs typeface="Arial" pitchFamily="34" charset="0"/>
              </a:rPr>
              <a:t> mouse click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3" cstate="print"/>
          <a:srcRect l="31250" t="18750" r="48125" b="62500"/>
          <a:stretch>
            <a:fillRect/>
          </a:stretch>
        </p:blipFill>
        <p:spPr bwMode="auto">
          <a:xfrm>
            <a:off x="3657600" y="1810703"/>
            <a:ext cx="2071254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"/>
          <p:cNvSpPr>
            <a:spLocks noChangeArrowheads="1"/>
          </p:cNvSpPr>
          <p:nvPr/>
        </p:nvSpPr>
        <p:spPr bwMode="auto">
          <a:xfrm flipH="1">
            <a:off x="3962400" y="2191703"/>
            <a:ext cx="1524000" cy="1066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World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Verdana" pitchFamily="34" charset="0"/>
                <a:cs typeface="Arial" pitchFamily="34" charset="0"/>
              </a:rPr>
              <a:t>Preview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600200" y="1378187"/>
            <a:ext cx="7251879" cy="3810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 flipH="1">
            <a:off x="4419600" y="1353503"/>
            <a:ext cx="2514600" cy="381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solidFill>
                  <a:schemeClr val="bg1"/>
                </a:solidFill>
                <a:latin typeface="Verdana" pitchFamily="34" charset="0"/>
                <a:cs typeface="Arial" pitchFamily="34" charset="0"/>
              </a:rPr>
              <a:t>Tool Bar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Verdana" pitchFamily="34" charset="0"/>
              <a:cs typeface="Arial" pitchFamily="34" charset="0"/>
            </a:endParaRPr>
          </a:p>
        </p:txBody>
      </p:sp>
      <p:sp>
        <p:nvSpPr>
          <p:cNvPr id="25" name="Oval 2"/>
          <p:cNvSpPr>
            <a:spLocks noChangeArrowheads="1"/>
          </p:cNvSpPr>
          <p:nvPr/>
        </p:nvSpPr>
        <p:spPr bwMode="auto">
          <a:xfrm>
            <a:off x="5105400" y="3458528"/>
            <a:ext cx="762000" cy="561975"/>
          </a:xfrm>
          <a:prstGeom prst="ellipse">
            <a:avLst/>
          </a:prstGeom>
          <a:noFill/>
          <a:ln w="38100">
            <a:solidFill>
              <a:srgbClr val="C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457200" y="6232268"/>
            <a:ext cx="51054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ebdings"/>
              <a:buChar char="c"/>
            </a:pPr>
            <a:r>
              <a:rPr kumimoji="0" lang="en-US" sz="20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Click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“add  objects”</a:t>
            </a:r>
            <a:endParaRPr kumimoji="0" lang="en-US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ight Arrow 14"/>
          <p:cNvSpPr/>
          <p:nvPr/>
        </p:nvSpPr>
        <p:spPr>
          <a:xfrm rot="19542116">
            <a:off x="1494653" y="4750186"/>
            <a:ext cx="4065976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7200" y="144959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Interface  3  - objects / views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 cstate="print"/>
          <a:srcRect l="12500" t="10938" r="16250" b="9375"/>
          <a:stretch>
            <a:fillRect/>
          </a:stretch>
        </p:blipFill>
        <p:spPr bwMode="auto">
          <a:xfrm>
            <a:off x="838200" y="1219200"/>
            <a:ext cx="6172200" cy="5522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 l="68125" t="66407" r="22500" b="17968"/>
          <a:stretch>
            <a:fillRect/>
          </a:stretch>
        </p:blipFill>
        <p:spPr bwMode="auto">
          <a:xfrm>
            <a:off x="6934200" y="5370095"/>
            <a:ext cx="971550" cy="1295400"/>
          </a:xfrm>
          <a:prstGeom prst="rect">
            <a:avLst/>
          </a:prstGeom>
          <a:noFill/>
          <a:ln w="28575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/>
          <a:srcRect l="57500" t="64844" r="22500" b="17187"/>
          <a:stretch>
            <a:fillRect/>
          </a:stretch>
        </p:blipFill>
        <p:spPr bwMode="auto">
          <a:xfrm>
            <a:off x="742122" y="5446295"/>
            <a:ext cx="1696278" cy="1219200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</p:spPr>
      </p:pic>
      <p:sp>
        <p:nvSpPr>
          <p:cNvPr id="18" name="AutoShape 7"/>
          <p:cNvSpPr>
            <a:spLocks noChangeArrowheads="1"/>
          </p:cNvSpPr>
          <p:nvPr/>
        </p:nvSpPr>
        <p:spPr bwMode="auto">
          <a:xfrm rot="10800000">
            <a:off x="7015163" y="4305299"/>
            <a:ext cx="1485900" cy="800100"/>
          </a:xfrm>
          <a:prstGeom prst="homePlate">
            <a:avLst>
              <a:gd name="adj" fmla="val 49253"/>
            </a:avLst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 flipH="1">
            <a:off x="6324600" y="2512594"/>
            <a:ext cx="2438400" cy="914400"/>
          </a:xfrm>
          <a:prstGeom prst="homePlate">
            <a:avLst>
              <a:gd name="adj" fmla="val 54167"/>
            </a:avLst>
          </a:prstGeom>
          <a:solidFill>
            <a:srgbClr val="FFFFFF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 flipH="1">
            <a:off x="6781800" y="2512594"/>
            <a:ext cx="2209800" cy="914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Snapshot of  scenes / views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en-US" sz="1600" b="1" dirty="0" smtClean="0">
                <a:latin typeface="Verdana" pitchFamily="34" charset="0"/>
                <a:cs typeface="Arial" pitchFamily="34" charset="0"/>
              </a:rPr>
              <a:t>For camera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AutoShape 11"/>
          <p:cNvSpPr>
            <a:spLocks noChangeArrowheads="1"/>
          </p:cNvSpPr>
          <p:nvPr/>
        </p:nvSpPr>
        <p:spPr bwMode="auto">
          <a:xfrm flipH="1">
            <a:off x="6934198" y="1676399"/>
            <a:ext cx="1981200" cy="685801"/>
          </a:xfrm>
          <a:prstGeom prst="homePlate">
            <a:avLst>
              <a:gd name="adj" fmla="val 41358"/>
            </a:avLst>
          </a:prstGeom>
          <a:solidFill>
            <a:schemeClr val="bg1"/>
          </a:solidFill>
          <a:ln w="38100">
            <a:solidFill>
              <a:srgbClr val="C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 flipH="1">
            <a:off x="7239000" y="1752600"/>
            <a:ext cx="1752600" cy="485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Positioning </a:t>
            </a:r>
            <a:r>
              <a:rPr lang="en-US" b="1" dirty="0" smtClean="0">
                <a:latin typeface="Verdana" pitchFamily="34" charset="0"/>
                <a:cs typeface="Arial" pitchFamily="34" charset="0"/>
              </a:rPr>
              <a:t>tools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 flipH="1">
            <a:off x="7358063" y="4381499"/>
            <a:ext cx="1176337" cy="6667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Back to</a:t>
            </a:r>
            <a:b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</a:br>
            <a:r>
              <a:rPr kumimoji="0" lang="en-US" sz="11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Editing</a:t>
            </a:r>
            <a:r>
              <a:rPr kumimoji="0" lang="en-US" sz="11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rPr>
              <a:t> Methods</a:t>
            </a:r>
            <a:endParaRPr kumimoji="0" lang="en-US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2" cstate="print"/>
          <a:srcRect l="12500" t="10938" r="16250" b="9375"/>
          <a:stretch>
            <a:fillRect/>
          </a:stretch>
        </p:blipFill>
        <p:spPr bwMode="auto">
          <a:xfrm>
            <a:off x="2895600" y="1143000"/>
            <a:ext cx="5876364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7200" y="0"/>
            <a:ext cx="914400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accent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Interface  3  - objects / views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accent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152400" y="939225"/>
            <a:ext cx="2743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Add objects:</a:t>
            </a:r>
            <a:endParaRPr kumimoji="0" lang="en-US" sz="32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76200" y="1636216"/>
            <a:ext cx="27432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WEB GALLERY</a:t>
            </a:r>
            <a:b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Skater Girl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  Random man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  Car (vehicles)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   Cone (shapes)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sz="2400" dirty="0" smtClean="0">
                <a:latin typeface="Arial" pitchFamily="34" charset="0"/>
                <a:cs typeface="Arial" pitchFamily="34" charset="0"/>
              </a:rPr>
            </a:br>
            <a:r>
              <a:rPr lang="en-US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Before your move objects around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* * SAVE World as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* * Save Scene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ight Arrow 22"/>
          <p:cNvSpPr/>
          <p:nvPr/>
        </p:nvSpPr>
        <p:spPr>
          <a:xfrm rot="3177950">
            <a:off x="1595488" y="3123097"/>
            <a:ext cx="3546436" cy="609600"/>
          </a:xfrm>
          <a:prstGeom prst="rightArrow">
            <a:avLst/>
          </a:prstGeom>
          <a:solidFill>
            <a:schemeClr val="accent1">
              <a:alpha val="1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uman">
      <a:dk1>
        <a:sysClr val="windowText" lastClr="000000"/>
      </a:dk1>
      <a:lt1>
        <a:sysClr val="window" lastClr="FFFFFF"/>
      </a:lt1>
      <a:dk2>
        <a:srgbClr val="795339"/>
      </a:dk2>
      <a:lt2>
        <a:srgbClr val="F7EEDD"/>
      </a:lt2>
      <a:accent1>
        <a:srgbClr val="AD2E27"/>
      </a:accent1>
      <a:accent2>
        <a:srgbClr val="3F3D66"/>
      </a:accent2>
      <a:accent3>
        <a:srgbClr val="17517A"/>
      </a:accent3>
      <a:accent4>
        <a:srgbClr val="877E48"/>
      </a:accent4>
      <a:accent5>
        <a:srgbClr val="AF8B1E"/>
      </a:accent5>
      <a:accent6>
        <a:srgbClr val="A35E21"/>
      </a:accent6>
      <a:hlink>
        <a:srgbClr val="9B7300"/>
      </a:hlink>
      <a:folHlink>
        <a:srgbClr val="D6A73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867</TotalTime>
  <Words>1180</Words>
  <Application>Microsoft Office PowerPoint</Application>
  <PresentationFormat>On-screen Show (4:3)</PresentationFormat>
  <Paragraphs>277</Paragraphs>
  <Slides>38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Carol Liss</dc:creator>
  <cp:lastModifiedBy>user</cp:lastModifiedBy>
  <cp:revision>122</cp:revision>
  <dcterms:created xsi:type="dcterms:W3CDTF">2011-11-17T02:53:03Z</dcterms:created>
  <dcterms:modified xsi:type="dcterms:W3CDTF">2011-11-23T19:26:20Z</dcterms:modified>
</cp:coreProperties>
</file>